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80625" cy="7559675" type="screen4x3"/>
  <p:notesSz cx="7559675" cy="10691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6" y="-10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sv-S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sv-S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sv-S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04ECAE83-EAA1-4E7B-9168-E41A9E18FFD9}" type="slidenum">
              <a:t>‹#›</a:t>
            </a:fld>
            <a:endParaRPr lang="sv-S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91533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sv-S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sv-SE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sv-S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sv-S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sv-S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sv-S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sv-S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16BA1EA-AD7D-4338-9A02-F54DBDA04BBB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510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sv-SE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918875"/>
            <a:ext cx="3937744" cy="46408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624" y="-1019"/>
            <a:ext cx="10083249" cy="756069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900810" y="1907449"/>
            <a:ext cx="6227215" cy="1327524"/>
          </a:xfrm>
        </p:spPr>
        <p:txBody>
          <a:bodyPr bIns="10079" anchor="b"/>
          <a:lstStyle>
            <a:lvl1pPr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336452" y="2723738"/>
            <a:ext cx="7178070" cy="362947"/>
          </a:xfrm>
        </p:spPr>
        <p:txBody>
          <a:bodyPr tIns="10079">
            <a:normAutofit/>
          </a:bodyPr>
          <a:lstStyle>
            <a:lvl1pPr marL="0" indent="0" algn="l">
              <a:buNone/>
              <a:defRPr kumimoji="0" lang="en-US" sz="1500" b="0" i="0" u="none" strike="noStrike" kern="1200" cap="all" spc="441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2DA330-CC25-4DF9-8F60-BE80B9E7B00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5B708D-5A75-44FC-8623-AAB08FE5E0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302739"/>
            <a:ext cx="2268141" cy="51570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39"/>
            <a:ext cx="6636411" cy="51570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3EB336-95B1-41DD-B187-B2D1401D4E5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63FF514-FF22-4D41-8D51-50FCD5D7775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624" y="-1019"/>
            <a:ext cx="10083249" cy="756069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918875"/>
            <a:ext cx="3937744" cy="46408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903331" y="1903408"/>
            <a:ext cx="6229826" cy="1331055"/>
          </a:xfrm>
        </p:spPr>
        <p:txBody>
          <a:bodyPr bIns="10079" anchor="b"/>
          <a:lstStyle>
            <a:lvl1pPr algn="l">
              <a:defRPr kumimoji="0" lang="en-US" sz="35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340723" y="2720848"/>
            <a:ext cx="7177405" cy="36286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500" b="0" i="0" u="none" strike="noStrike" kern="1200" cap="all" spc="441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6B997D5-D4AB-4863-811E-6F985A207F6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7256" y="1209548"/>
            <a:ext cx="3528219" cy="409230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441" y="1209548"/>
            <a:ext cx="3528219" cy="409230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89E467-92FE-4779-8650-D7F4394F653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256" y="1209548"/>
            <a:ext cx="3528219" cy="604774"/>
          </a:xfrm>
        </p:spPr>
        <p:txBody>
          <a:bodyPr anchor="b">
            <a:normAutofit/>
          </a:bodyPr>
          <a:lstStyle>
            <a:lvl1pPr marL="0" indent="0">
              <a:buNone/>
              <a:defRPr lang="en-US" sz="1500" b="0" kern="1200" cap="all" spc="441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marL="0" lvl="0" indent="0" algn="l" defTabSz="100794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056" y="1875972"/>
            <a:ext cx="3528219" cy="342705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441" y="1209548"/>
            <a:ext cx="3528219" cy="604774"/>
          </a:xfrm>
        </p:spPr>
        <p:txBody>
          <a:bodyPr anchor="b">
            <a:normAutofit/>
          </a:bodyPr>
          <a:lstStyle>
            <a:lvl1pPr marL="0" indent="0">
              <a:buNone/>
              <a:defRPr lang="en-US" sz="1500" b="0" kern="1200" cap="all" spc="441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marL="0" lvl="0" indent="0" algn="l" defTabSz="100794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441" y="1875972"/>
            <a:ext cx="3528219" cy="342705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8FB869-62A8-4B69-99F7-5302D5CE851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4BE9A8-D17D-468B-9469-0AC8FF4D2E9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EF0B9DC-587D-4F1A-95AE-E74C94E6A82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918875"/>
            <a:ext cx="3937744" cy="46408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78178" y="-478176"/>
            <a:ext cx="7559675" cy="8516031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marL="0" algn="ctr" defTabSz="1007943" rtl="0" eaLnBrk="1" latinLnBrk="0" hangingPunct="1"/>
            <a:endParaRPr lang="en-US" sz="20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65331" y="1737362"/>
            <a:ext cx="5745956" cy="1200892"/>
          </a:xfrm>
        </p:spPr>
        <p:txBody>
          <a:bodyPr bIns="0" anchor="b"/>
          <a:lstStyle>
            <a:lvl1pPr algn="l">
              <a:defRPr kumimoji="0" lang="en-US" sz="31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6052" y="2886866"/>
            <a:ext cx="4197812" cy="3664852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430904" y="2483940"/>
            <a:ext cx="6388320" cy="687088"/>
          </a:xfrm>
        </p:spPr>
        <p:txBody>
          <a:bodyPr>
            <a:normAutofit/>
          </a:bodyPr>
          <a:lstStyle>
            <a:lvl1pPr marL="0" indent="0">
              <a:buNone/>
              <a:defRPr lang="en-US" sz="15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ts val="331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fld id="{59DCC1F2-2862-454B-AD69-46AC1C24000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236639" y="0"/>
            <a:ext cx="7843986" cy="7559675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201589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918875"/>
            <a:ext cx="3937744" cy="46408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564761"/>
            <a:ext cx="3937744" cy="19949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39948" y="1893227"/>
            <a:ext cx="6048375" cy="956196"/>
          </a:xfrm>
        </p:spPr>
        <p:txBody>
          <a:bodyPr anchor="b"/>
          <a:lstStyle>
            <a:lvl1pPr algn="l">
              <a:defRPr sz="31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60607" y="2403629"/>
            <a:ext cx="6721017" cy="816445"/>
          </a:xfrm>
        </p:spPr>
        <p:txBody>
          <a:bodyPr/>
          <a:lstStyle>
            <a:lvl1pPr marL="0" indent="0">
              <a:buNone/>
              <a:defRPr sz="1500">
                <a:solidFill>
                  <a:schemeClr val="tx2"/>
                </a:solidFill>
              </a:defRPr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3C51A6-82C8-43E0-B03F-75178ADE604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625" y="5567387"/>
            <a:ext cx="3940370" cy="1992289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624" y="5568115"/>
            <a:ext cx="10083249" cy="199156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7256" y="403183"/>
            <a:ext cx="8291314" cy="604774"/>
          </a:xfrm>
          <a:prstGeom prst="rect">
            <a:avLst/>
          </a:prstGeom>
        </p:spPr>
        <p:txBody>
          <a:bodyPr vert="horz" lIns="100794" tIns="50397" rIns="100794" bIns="50397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256" y="1213239"/>
            <a:ext cx="8291314" cy="3946121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21774" y="6471082"/>
            <a:ext cx="2399189" cy="221750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rgbClr val="FFFFFF"/>
                </a:solidFill>
              </a:defRPr>
            </a:lvl1pPr>
          </a:lstStyle>
          <a:p>
            <a:pPr lvl="0"/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7815" y="6928183"/>
            <a:ext cx="5208323" cy="302387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100" cap="all" spc="220" baseline="0">
                <a:solidFill>
                  <a:srgbClr val="FFFFFF"/>
                </a:solidFill>
              </a:defRPr>
            </a:lvl1pPr>
          </a:lstStyle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1561" y="6802189"/>
            <a:ext cx="554434" cy="554376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10079" tIns="10079" rIns="10079" bIns="10079" rtlCol="0" anchor="ctr">
            <a:normAutofit/>
          </a:bodyPr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lvl="0"/>
            <a:fld id="{2DAE0D55-A2D0-4B5C-8F70-DF18F3952399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spcBef>
          <a:spcPct val="0"/>
        </a:spcBef>
        <a:buNone/>
        <a:defRPr sz="31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79" indent="-377979" algn="l" defTabSz="1007943" rtl="0" eaLnBrk="1" latinLnBrk="0" hangingPunct="1">
        <a:spcBef>
          <a:spcPts val="882"/>
        </a:spcBef>
        <a:buFont typeface="Arial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91509" indent="-191509" algn="l" defTabSz="1007943" rtl="0" eaLnBrk="1" latinLnBrk="0" hangingPunct="1">
        <a:spcBef>
          <a:spcPts val="331"/>
        </a:spcBef>
        <a:buClr>
          <a:schemeClr val="accent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3495" indent="-181430" algn="l" defTabSz="1007943" rtl="0" eaLnBrk="1" latinLnBrk="0" hangingPunct="1">
        <a:spcBef>
          <a:spcPts val="331"/>
        </a:spcBef>
        <a:buClr>
          <a:schemeClr val="accent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95481" indent="-181430" algn="l" defTabSz="1007943" rtl="0" eaLnBrk="1" latinLnBrk="0" hangingPunct="1">
        <a:spcBef>
          <a:spcPts val="331"/>
        </a:spcBef>
        <a:buClr>
          <a:schemeClr val="accent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947467" indent="-191509" algn="l" defTabSz="1007943" rtl="0" eaLnBrk="1" latinLnBrk="0" hangingPunct="1">
        <a:spcBef>
          <a:spcPts val="331"/>
        </a:spcBef>
        <a:buClr>
          <a:schemeClr val="accent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209532" indent="-191509" algn="l" defTabSz="1007943" rtl="0" eaLnBrk="1" latinLnBrk="0" hangingPunct="1">
        <a:spcBef>
          <a:spcPts val="331"/>
        </a:spcBef>
        <a:buClr>
          <a:schemeClr val="accent2"/>
        </a:buClr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1491756" indent="-181430" algn="l" defTabSz="1007943" rtl="0" eaLnBrk="1" latinLnBrk="0" hangingPunct="1">
        <a:spcBef>
          <a:spcPts val="331"/>
        </a:spcBef>
        <a:buClr>
          <a:schemeClr val="accent2"/>
        </a:buClr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743742" indent="-181430" algn="l" defTabSz="1007943" rtl="0" eaLnBrk="1" latinLnBrk="0" hangingPunct="1">
        <a:spcBef>
          <a:spcPts val="331"/>
        </a:spcBef>
        <a:buClr>
          <a:schemeClr val="accent2"/>
        </a:buClr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1975569" indent="-181430" algn="l" defTabSz="1007943" rtl="0" eaLnBrk="1" latinLnBrk="0" hangingPunct="1">
        <a:spcBef>
          <a:spcPts val="331"/>
        </a:spcBef>
        <a:buClr>
          <a:schemeClr val="accent2"/>
        </a:buClr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Atlantdeklarationen</a:t>
            </a:r>
            <a:br>
              <a:rPr lang="sv-SE"/>
            </a:br>
            <a:r>
              <a:rPr lang="sv-SE"/>
              <a:t>-till följd av axelmakternas brott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0" y="1957388"/>
            <a:ext cx="9072563" cy="4611687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sv-SE" dirty="0"/>
              <a:t> – alla </a:t>
            </a:r>
            <a:r>
              <a:rPr lang="sv-SE" dirty="0" smtClean="0"/>
              <a:t>folk i världen </a:t>
            </a:r>
            <a:r>
              <a:rPr lang="sv-SE" dirty="0"/>
              <a:t>har rätt till </a:t>
            </a:r>
            <a:r>
              <a:rPr lang="sv-SE" dirty="0" smtClean="0"/>
              <a:t>frihet/självständighet</a:t>
            </a:r>
            <a:endParaRPr lang="sv-SE" dirty="0"/>
          </a:p>
          <a:p>
            <a:pPr marL="0" lvl="0" indent="0" algn="ctr">
              <a:buNone/>
            </a:pPr>
            <a:r>
              <a:rPr lang="sv-SE" dirty="0"/>
              <a:t>USA och Storbritannien med deras ledare Roosevelt och Churchill utfärdade 1941, på en båt ute i Atlanten mitt under ett brinnande världskrig, den s.k. Atlantdeklarationen i vilken det konstaterades att alla människor är lika mycket värda och har rätt till självständighet och rätten att bestämma om sin egen framtid.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 dirty="0" smtClean="0"/>
              <a:t>	Efter ww2 ställde detta en </a:t>
            </a:r>
            <a:r>
              <a:rPr lang="sv-SE" dirty="0"/>
              <a:t>viktig fråga till världens kolonier!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sv-SE" dirty="0"/>
              <a:t>Om inte Tyskland och Japan ska få ha </a:t>
            </a:r>
            <a:r>
              <a:rPr lang="sv-SE" dirty="0" smtClean="0"/>
              <a:t>kolonier??</a:t>
            </a:r>
            <a:endParaRPr lang="sv-SE" dirty="0"/>
          </a:p>
          <a:p>
            <a:pPr lvl="0"/>
            <a:r>
              <a:rPr lang="sv-SE" dirty="0"/>
              <a:t>Varför ska då </a:t>
            </a:r>
            <a:r>
              <a:rPr lang="sv-SE" dirty="0" smtClean="0"/>
              <a:t>Storbritanniens </a:t>
            </a:r>
            <a:r>
              <a:rPr lang="sv-SE" dirty="0"/>
              <a:t>och Frankrikes kolonier få finnas?</a:t>
            </a:r>
          </a:p>
          <a:p>
            <a:pPr lvl="0"/>
            <a:r>
              <a:rPr lang="sv-SE" dirty="0"/>
              <a:t>=Alla människors rätt till </a:t>
            </a:r>
            <a:r>
              <a:rPr lang="sv-SE" dirty="0" err="1" smtClean="0"/>
              <a:t>självständighet-avkolonialiseringen</a:t>
            </a:r>
            <a:r>
              <a:rPr lang="sv-SE" dirty="0" smtClean="0"/>
              <a:t> ett faktum!</a:t>
            </a:r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 dirty="0" smtClean="0"/>
              <a:t>Indien-först ut!</a:t>
            </a:r>
            <a:endParaRPr lang="sv-SE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>
            <a:normAutofit fontScale="925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sv-SE" dirty="0" smtClean="0"/>
              <a:t>Gandhi- passivt motstånd!</a:t>
            </a:r>
            <a:endParaRPr lang="sv-SE" dirty="0"/>
          </a:p>
          <a:p>
            <a:pPr lvl="0"/>
            <a:r>
              <a:rPr lang="sv-SE" dirty="0"/>
              <a:t>1947 självständigt</a:t>
            </a:r>
          </a:p>
          <a:p>
            <a:pPr lvl="0"/>
            <a:r>
              <a:rPr lang="sv-SE" dirty="0"/>
              <a:t>Virrvarr av etniska och religiösa </a:t>
            </a:r>
            <a:r>
              <a:rPr lang="sv-SE" dirty="0" smtClean="0"/>
              <a:t>grupper i Indien</a:t>
            </a:r>
            <a:endParaRPr lang="sv-SE" dirty="0"/>
          </a:p>
          <a:p>
            <a:pPr lvl="0"/>
            <a:r>
              <a:rPr lang="sv-SE" dirty="0"/>
              <a:t>Leder till splittring </a:t>
            </a:r>
            <a:r>
              <a:rPr lang="sv-SE" dirty="0" smtClean="0"/>
              <a:t>i </a:t>
            </a:r>
            <a:r>
              <a:rPr lang="sv-SE" dirty="0" err="1" smtClean="0"/>
              <a:t>bl.a</a:t>
            </a:r>
            <a:r>
              <a:rPr lang="sv-SE" dirty="0" smtClean="0"/>
              <a:t> </a:t>
            </a:r>
            <a:r>
              <a:rPr lang="sv-SE" dirty="0"/>
              <a:t>ett </a:t>
            </a:r>
            <a:r>
              <a:rPr lang="sv-SE" dirty="0" err="1"/>
              <a:t>muslimst</a:t>
            </a:r>
            <a:r>
              <a:rPr lang="sv-SE" dirty="0"/>
              <a:t> Pakistan-ett till huvudsak hinduiskt Indien.</a:t>
            </a:r>
          </a:p>
          <a:p>
            <a:pPr lvl="0"/>
            <a:r>
              <a:rPr lang="sv-SE" dirty="0"/>
              <a:t>Krig mellan länderna om området Kashmir.</a:t>
            </a:r>
          </a:p>
          <a:p>
            <a:pPr lvl="0"/>
            <a:r>
              <a:rPr lang="sv-SE" dirty="0"/>
              <a:t>Idag har båda länderna kärnvapen</a:t>
            </a:r>
            <a:r>
              <a:rPr lang="sv-SE" dirty="0" smtClean="0"/>
              <a:t>!</a:t>
            </a:r>
          </a:p>
          <a:p>
            <a:pPr lvl="0"/>
            <a:r>
              <a:rPr lang="sv-SE" dirty="0" smtClean="0"/>
              <a:t>Anekdot svenska Bofors sålde vapen till Indien!</a:t>
            </a:r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ISRAEL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144000" cy="5395913"/>
          </a:xfrm>
        </p:spPr>
        <p:txBody>
          <a:bodyPr>
            <a:normAutofit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sv-SE" dirty="0" smtClean="0"/>
              <a:t>Från början brittiskt område</a:t>
            </a:r>
          </a:p>
          <a:p>
            <a:pPr lvl="0"/>
            <a:r>
              <a:rPr lang="sv-SE" dirty="0" smtClean="0"/>
              <a:t>Skapades </a:t>
            </a:r>
            <a:r>
              <a:rPr lang="sv-SE" dirty="0"/>
              <a:t>av FN utan att fråga Palestinierna om vad de ansåg.</a:t>
            </a:r>
          </a:p>
          <a:p>
            <a:pPr lvl="0"/>
            <a:r>
              <a:rPr lang="sv-SE" dirty="0" smtClean="0"/>
              <a:t>Ledde omgående </a:t>
            </a:r>
            <a:r>
              <a:rPr lang="sv-SE" dirty="0"/>
              <a:t>till krig mellan Syrien-Egypten med flera vs Israel.</a:t>
            </a:r>
          </a:p>
          <a:p>
            <a:pPr lvl="0"/>
            <a:r>
              <a:rPr lang="sv-SE" dirty="0" smtClean="0"/>
              <a:t>Israel </a:t>
            </a:r>
            <a:r>
              <a:rPr lang="sv-SE" dirty="0"/>
              <a:t>vann kriget tog mer än vad de fått från början!</a:t>
            </a:r>
          </a:p>
          <a:p>
            <a:pPr lvl="0"/>
            <a:r>
              <a:rPr lang="sv-SE" dirty="0"/>
              <a:t>700 000 palestinier </a:t>
            </a:r>
            <a:r>
              <a:rPr lang="sv-SE" dirty="0" smtClean="0"/>
              <a:t>flyr då </a:t>
            </a:r>
            <a:r>
              <a:rPr lang="sv-SE" dirty="0"/>
              <a:t>till Gaza</a:t>
            </a:r>
            <a:r>
              <a:rPr lang="sv-SE" dirty="0" smtClean="0"/>
              <a:t>.</a:t>
            </a:r>
            <a:endParaRPr lang="sv-SE" dirty="0"/>
          </a:p>
          <a:p>
            <a:pPr lvl="0"/>
            <a:r>
              <a:rPr lang="sv-SE" dirty="0"/>
              <a:t>Konflikten pågår för fullt än idag</a:t>
            </a:r>
            <a:r>
              <a:rPr lang="sv-SE" dirty="0" smtClean="0"/>
              <a:t>! Same old story</a:t>
            </a:r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1960 Kongo-krisen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5878513"/>
          </a:xfrm>
        </p:spPr>
        <p:txBody>
          <a:bodyPr>
            <a:normAutofit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sv-SE" dirty="0" smtClean="0"/>
              <a:t>Kongo </a:t>
            </a:r>
            <a:r>
              <a:rPr lang="sv-SE" dirty="0" err="1" smtClean="0"/>
              <a:t>fd</a:t>
            </a:r>
            <a:r>
              <a:rPr lang="sv-SE" dirty="0" smtClean="0"/>
              <a:t> Belgisk koloni </a:t>
            </a:r>
            <a:r>
              <a:rPr lang="sv-SE" dirty="0"/>
              <a:t>och 16 andra Afrikanska länder blir </a:t>
            </a:r>
            <a:r>
              <a:rPr lang="sv-SE" dirty="0" smtClean="0"/>
              <a:t>självständiga 1960</a:t>
            </a:r>
            <a:endParaRPr lang="sv-SE" dirty="0"/>
          </a:p>
          <a:p>
            <a:pPr lvl="0"/>
            <a:r>
              <a:rPr lang="sv-SE" dirty="0"/>
              <a:t>Folk saknar utbildning och förståelse för demokrati.</a:t>
            </a:r>
          </a:p>
          <a:p>
            <a:pPr lvl="0"/>
            <a:r>
              <a:rPr lang="sv-SE" dirty="0"/>
              <a:t>Konstgjorda gränser---- leder till motsättningar mellan olika folkgrupper.</a:t>
            </a:r>
          </a:p>
          <a:p>
            <a:pPr lvl="0"/>
            <a:r>
              <a:rPr lang="sv-SE" dirty="0"/>
              <a:t>Dels </a:t>
            </a:r>
            <a:r>
              <a:rPr lang="sv-SE" dirty="0" smtClean="0"/>
              <a:t>konflikt uppblåst av </a:t>
            </a:r>
            <a:r>
              <a:rPr lang="sv-SE" dirty="0"/>
              <a:t>kommunistiska </a:t>
            </a:r>
            <a:r>
              <a:rPr lang="sv-SE" dirty="0" smtClean="0"/>
              <a:t>vs </a:t>
            </a:r>
            <a:r>
              <a:rPr lang="sv-SE" dirty="0"/>
              <a:t>kapitalistiska intressen. (om landets resurser)</a:t>
            </a:r>
          </a:p>
          <a:p>
            <a:pPr lvl="0"/>
            <a:r>
              <a:rPr lang="sv-SE" dirty="0"/>
              <a:t>FN använder våld för att hindra konflikten.</a:t>
            </a:r>
          </a:p>
          <a:p>
            <a:pPr lvl="0"/>
            <a:r>
              <a:rPr lang="sv-SE" dirty="0"/>
              <a:t>Dag Hammarsköld </a:t>
            </a:r>
            <a:r>
              <a:rPr lang="sv-SE" dirty="0" err="1" smtClean="0"/>
              <a:t>mördadtroligen</a:t>
            </a:r>
            <a:r>
              <a:rPr lang="sv-SE" dirty="0" smtClean="0"/>
              <a:t> </a:t>
            </a:r>
            <a:r>
              <a:rPr lang="sv-SE" dirty="0" err="1"/>
              <a:t>pga</a:t>
            </a:r>
            <a:r>
              <a:rPr lang="sv-SE" dirty="0"/>
              <a:t> av detta.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Vietnamkriget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sv-SE" dirty="0"/>
              <a:t>Påminner mycket om det som hände i Korea.</a:t>
            </a:r>
          </a:p>
          <a:p>
            <a:pPr lvl="0"/>
            <a:r>
              <a:rPr lang="sv-SE" dirty="0" err="1"/>
              <a:t>Nordvietnam</a:t>
            </a:r>
            <a:r>
              <a:rPr lang="sv-SE" dirty="0"/>
              <a:t> stött av Sovjet avancerar in i Syd. (stött av USA)</a:t>
            </a:r>
          </a:p>
          <a:p>
            <a:pPr lvl="0"/>
            <a:r>
              <a:rPr lang="sv-SE" dirty="0"/>
              <a:t>Amerikansk rädsla för dominoeffekten</a:t>
            </a:r>
            <a:r>
              <a:rPr lang="sv-SE" dirty="0" smtClean="0"/>
              <a:t>. Skickar soldater</a:t>
            </a:r>
            <a:endParaRPr lang="sv-SE" dirty="0"/>
          </a:p>
          <a:p>
            <a:pPr lvl="0"/>
            <a:r>
              <a:rPr lang="sv-SE" dirty="0"/>
              <a:t>Slutar med starkt motstånd i USA.</a:t>
            </a:r>
          </a:p>
          <a:p>
            <a:pPr lvl="0"/>
            <a:r>
              <a:rPr lang="sv-SE" dirty="0"/>
              <a:t>Indirekt förlorar USA kriget, eftersom de inte förhindrar spridning av kommunismen.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Kambodja-1970-tal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sv-SE" dirty="0"/>
              <a:t>Pol </a:t>
            </a:r>
            <a:r>
              <a:rPr lang="sv-SE" dirty="0" smtClean="0"/>
              <a:t>Pot blivande ledare i Kambodja </a:t>
            </a:r>
            <a:r>
              <a:rPr lang="sv-SE" dirty="0"/>
              <a:t>drar fördel av inströmmande kommunister från Vietnam.</a:t>
            </a:r>
          </a:p>
          <a:p>
            <a:pPr lvl="0"/>
            <a:r>
              <a:rPr lang="sv-SE" dirty="0"/>
              <a:t>Genomför statskupp, gör Kambodja till kommunistisk regim.</a:t>
            </a:r>
          </a:p>
          <a:p>
            <a:pPr lvl="0"/>
            <a:r>
              <a:rPr lang="sv-SE" dirty="0"/>
              <a:t>Hjärntvättar barn, </a:t>
            </a:r>
            <a:r>
              <a:rPr lang="sv-SE" dirty="0" smtClean="0"/>
              <a:t>upprättar koncentrations-läger</a:t>
            </a:r>
            <a:r>
              <a:rPr lang="sv-SE" dirty="0"/>
              <a:t>, mördar de som inte tycker lika.</a:t>
            </a:r>
          </a:p>
          <a:p>
            <a:pPr lvl="0"/>
            <a:r>
              <a:rPr lang="sv-SE" dirty="0"/>
              <a:t>Världen gör inget för att hindra folkmord på 2 miljoner i Kambodja!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Medborgarrättsrörelsen i USA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90575" y="1768475"/>
            <a:ext cx="9290050" cy="579120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sv-SE" dirty="0"/>
              <a:t>Martin Luther King (mördad 1965)</a:t>
            </a:r>
          </a:p>
          <a:p>
            <a:pPr lvl="0"/>
            <a:r>
              <a:rPr lang="sv-SE" dirty="0"/>
              <a:t>Malcolm X (mördad 1968)</a:t>
            </a:r>
          </a:p>
          <a:p>
            <a:pPr lvl="0"/>
            <a:r>
              <a:rPr lang="sv-SE" dirty="0"/>
              <a:t>Rosa Park.</a:t>
            </a:r>
          </a:p>
          <a:p>
            <a:pPr lvl="0"/>
            <a:r>
              <a:rPr lang="sv-SE" dirty="0"/>
              <a:t>- Under 60-talet så växte kritiken mot att afroamerikaner diskrimineras.</a:t>
            </a:r>
          </a:p>
          <a:p>
            <a:pPr lvl="0"/>
            <a:r>
              <a:rPr lang="sv-SE" dirty="0"/>
              <a:t>Kennedy ger ALLA amerikanska medborgare lika rättigheter i en ny ”civil </a:t>
            </a:r>
            <a:r>
              <a:rPr lang="sv-SE" dirty="0" err="1"/>
              <a:t>rights</a:t>
            </a:r>
            <a:r>
              <a:rPr lang="sv-SE" dirty="0"/>
              <a:t> </a:t>
            </a:r>
            <a:r>
              <a:rPr lang="sv-SE" dirty="0" err="1"/>
              <a:t>act</a:t>
            </a:r>
            <a:r>
              <a:rPr lang="sv-SE" dirty="0"/>
              <a:t> 1964”</a:t>
            </a:r>
          </a:p>
          <a:p>
            <a:pPr lvl="0"/>
            <a:r>
              <a:rPr lang="sv-SE" dirty="0"/>
              <a:t>Gav Afroamerikanerna större rättigheter</a:t>
            </a:r>
          </a:p>
          <a:p>
            <a:pPr lvl="0"/>
            <a:r>
              <a:rPr lang="sv-SE" dirty="0"/>
              <a:t>Men... än idag är USA extremt segregerat!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162</TotalTime>
  <Words>423</Words>
  <Application>Microsoft Office PowerPoint</Application>
  <PresentationFormat>On-screen Show (4:3)</PresentationFormat>
  <Paragraphs>48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Atlantdeklarationen -till följd av axelmakternas brott</vt:lpstr>
      <vt:lpstr> Efter ww2 ställde detta en viktig fråga till världens kolonier!</vt:lpstr>
      <vt:lpstr>Indien-först ut!</vt:lpstr>
      <vt:lpstr>ISRAEL</vt:lpstr>
      <vt:lpstr>1960 Kongo-krisen</vt:lpstr>
      <vt:lpstr>Vietnamkriget</vt:lpstr>
      <vt:lpstr>Kambodja-1970-tal</vt:lpstr>
      <vt:lpstr>Medborgarrättsrörelsen i USA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Atlantdeklarationen -till följd av axelmakternas brott</dc:title>
  <dc:creator>oscar  seidler</dc:creator>
  <cp:lastModifiedBy>Oscar Seidler</cp:lastModifiedBy>
  <cp:revision>4</cp:revision>
  <dcterms:created xsi:type="dcterms:W3CDTF">2015-02-18T07:58:42Z</dcterms:created>
  <dcterms:modified xsi:type="dcterms:W3CDTF">2015-02-18T10:49:12Z</dcterms:modified>
</cp:coreProperties>
</file>