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70" r:id="rId3"/>
    <p:sldId id="260" r:id="rId4"/>
    <p:sldId id="261" r:id="rId5"/>
    <p:sldId id="258" r:id="rId6"/>
    <p:sldId id="262" r:id="rId7"/>
    <p:sldId id="263" r:id="rId8"/>
    <p:sldId id="276" r:id="rId9"/>
    <p:sldId id="273" r:id="rId10"/>
    <p:sldId id="274" r:id="rId11"/>
    <p:sldId id="275" r:id="rId12"/>
    <p:sldId id="264" r:id="rId13"/>
    <p:sldId id="265" r:id="rId14"/>
    <p:sldId id="266" r:id="rId15"/>
    <p:sldId id="267" r:id="rId16"/>
    <p:sldId id="269" r:id="rId17"/>
    <p:sldId id="271" r:id="rId18"/>
    <p:sldId id="277" r:id="rId19"/>
    <p:sldId id="278" r:id="rId20"/>
    <p:sldId id="285" r:id="rId2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1014"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sv-SE" smtClean="0"/>
              <a:t>Klicka här för att ändra format</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1F68244B-EEB3-46D5-988E-78DB0421E6B9}" type="datetimeFigureOut">
              <a:rPr lang="sv-SE" smtClean="0"/>
              <a:pPr/>
              <a:t>2015-01-26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1F68244B-EEB3-46D5-988E-78DB0421E6B9}" type="datetimeFigureOut">
              <a:rPr lang="sv-SE" smtClean="0"/>
              <a:pPr/>
              <a:t>2015-01-26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sv-SE" smtClean="0"/>
              <a:t>Klicka här för att ändra format</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1F68244B-EEB3-46D5-988E-78DB0421E6B9}" type="datetimeFigureOut">
              <a:rPr lang="sv-SE" smtClean="0"/>
              <a:pPr/>
              <a:t>2015-01-26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10"/>
          </p:nvPr>
        </p:nvSpPr>
        <p:spPr/>
        <p:txBody>
          <a:bodyPr/>
          <a:lstStyle/>
          <a:p>
            <a:fld id="{1F68244B-EEB3-46D5-988E-78DB0421E6B9}" type="datetimeFigureOut">
              <a:rPr lang="sv-SE" smtClean="0"/>
              <a:pPr/>
              <a:t>2015-01-26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sv-SE" smtClean="0"/>
              <a:t>Klicka här för att ändra format</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1F68244B-EEB3-46D5-988E-78DB0421E6B9}" type="datetimeFigureOut">
              <a:rPr lang="sv-SE" smtClean="0"/>
              <a:pPr/>
              <a:t>2015-01-26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sv-SE" smtClean="0"/>
              <a:t>Klicka här för att ändra format</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1F68244B-EEB3-46D5-988E-78DB0421E6B9}" type="datetimeFigureOut">
              <a:rPr lang="sv-SE" smtClean="0"/>
              <a:pPr/>
              <a:t>2015-01-26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Date Placeholder 6"/>
          <p:cNvSpPr>
            <a:spLocks noGrp="1"/>
          </p:cNvSpPr>
          <p:nvPr>
            <p:ph type="dt" sz="half" idx="10"/>
          </p:nvPr>
        </p:nvSpPr>
        <p:spPr/>
        <p:txBody>
          <a:bodyPr/>
          <a:lstStyle/>
          <a:p>
            <a:fld id="{1F68244B-EEB3-46D5-988E-78DB0421E6B9}" type="datetimeFigureOut">
              <a:rPr lang="sv-SE" smtClean="0"/>
              <a:pPr/>
              <a:t>2015-01-26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fld id="{1F68244B-EEB3-46D5-988E-78DB0421E6B9}" type="datetimeFigureOut">
              <a:rPr lang="sv-SE" smtClean="0"/>
              <a:pPr/>
              <a:t>2015-01-26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8244B-EEB3-46D5-988E-78DB0421E6B9}" type="datetimeFigureOut">
              <a:rPr lang="sv-SE" smtClean="0"/>
              <a:pPr/>
              <a:t>2015-01-26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sv-SE" smtClean="0"/>
              <a:t>Klicka här för att ändra format</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1F68244B-EEB3-46D5-988E-78DB0421E6B9}" type="datetimeFigureOut">
              <a:rPr lang="sv-SE" smtClean="0"/>
              <a:pPr/>
              <a:t>2015-01-26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sv-SE" smtClean="0"/>
              <a:t>Klicka här för att ändra format</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1F68244B-EEB3-46D5-988E-78DB0421E6B9}" type="datetimeFigureOut">
              <a:rPr lang="sv-SE" smtClean="0"/>
              <a:pPr/>
              <a:t>2015-01-26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4BBF21E-111E-41B5-AE37-560E53968D80}" type="slidenum">
              <a:rPr lang="sv-SE" smtClean="0"/>
              <a:pPr/>
              <a:t>‹#›</a:t>
            </a:fld>
            <a:endParaRPr lang="sv-SE"/>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sv-SE" smtClean="0"/>
              <a:t>Klicka på ikonen för att lägga till en bild</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F68244B-EEB3-46D5-988E-78DB0421E6B9}" type="datetimeFigureOut">
              <a:rPr lang="sv-SE" smtClean="0"/>
              <a:pPr/>
              <a:t>2015-01-26</a:t>
            </a:fld>
            <a:endParaRPr lang="sv-SE"/>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74BBF21E-111E-41B5-AE37-560E53968D80}" type="slidenum">
              <a:rPr lang="sv-SE" smtClean="0"/>
              <a:pPr/>
              <a:t>‹#›</a:t>
            </a:fld>
            <a:endParaRPr lang="sv-SE"/>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sv-SE"/>
          </a:p>
        </p:txBody>
      </p:sp>
      <p:sp>
        <p:nvSpPr>
          <p:cNvPr id="3" name="Underrubrik 2"/>
          <p:cNvSpPr>
            <a:spLocks noGrp="1"/>
          </p:cNvSpPr>
          <p:nvPr>
            <p:ph type="subTitle" idx="1"/>
          </p:nvPr>
        </p:nvSpPr>
        <p:spPr/>
        <p:txBody>
          <a:bodyPr/>
          <a:lstStyle/>
          <a:p>
            <a:endParaRPr lang="sv-SE"/>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ruta 4"/>
          <p:cNvSpPr txBox="1"/>
          <p:nvPr/>
        </p:nvSpPr>
        <p:spPr>
          <a:xfrm>
            <a:off x="2771800" y="476672"/>
            <a:ext cx="5328592" cy="1200329"/>
          </a:xfrm>
          <a:prstGeom prst="rect">
            <a:avLst/>
          </a:prstGeom>
          <a:noFill/>
        </p:spPr>
        <p:txBody>
          <a:bodyPr wrap="square" rtlCol="0">
            <a:spAutoFit/>
          </a:bodyPr>
          <a:lstStyle/>
          <a:p>
            <a:r>
              <a:rPr lang="sv-SE" sz="7200" dirty="0" smtClean="0">
                <a:solidFill>
                  <a:schemeClr val="accent4"/>
                </a:solidFill>
                <a:latin typeface="Times New Roman" pitchFamily="18" charset="0"/>
                <a:cs typeface="Times New Roman" pitchFamily="18" charset="0"/>
              </a:rPr>
              <a:t>Buddhismen</a:t>
            </a:r>
            <a:endParaRPr lang="sv-SE" sz="7200" dirty="0">
              <a:solidFill>
                <a:schemeClr val="accent4"/>
              </a:solidFill>
              <a:latin typeface="Times New Roman" pitchFamily="18" charset="0"/>
              <a:cs typeface="Times New Roman" pitchFamily="18" charset="0"/>
            </a:endParaRPr>
          </a:p>
        </p:txBody>
      </p:sp>
      <p:sp>
        <p:nvSpPr>
          <p:cNvPr id="6" name="textruta 5"/>
          <p:cNvSpPr txBox="1"/>
          <p:nvPr/>
        </p:nvSpPr>
        <p:spPr>
          <a:xfrm>
            <a:off x="3311860" y="5691692"/>
            <a:ext cx="4248472" cy="523220"/>
          </a:xfrm>
          <a:prstGeom prst="rect">
            <a:avLst/>
          </a:prstGeom>
          <a:noFill/>
        </p:spPr>
        <p:txBody>
          <a:bodyPr wrap="square" rtlCol="0">
            <a:spAutoFit/>
          </a:bodyPr>
          <a:lstStyle/>
          <a:p>
            <a:r>
              <a:rPr lang="sv-SE" dirty="0"/>
              <a:t>-</a:t>
            </a:r>
            <a:r>
              <a:rPr lang="sv-SE" sz="2800" dirty="0" smtClean="0"/>
              <a:t>Befria dig själv!</a:t>
            </a:r>
            <a:endParaRPr lang="sv-SE" dirty="0"/>
          </a:p>
        </p:txBody>
      </p:sp>
      <p:sp>
        <p:nvSpPr>
          <p:cNvPr id="7" name="Rektangel 6"/>
          <p:cNvSpPr/>
          <p:nvPr/>
        </p:nvSpPr>
        <p:spPr>
          <a:xfrm>
            <a:off x="2286000" y="6535579"/>
            <a:ext cx="4572000" cy="246221"/>
          </a:xfrm>
          <a:prstGeom prst="rect">
            <a:avLst/>
          </a:prstGeom>
        </p:spPr>
        <p:txBody>
          <a:bodyPr>
            <a:spAutoFit/>
          </a:bodyPr>
          <a:lstStyle/>
          <a:p>
            <a:pPr algn="ctr"/>
            <a:r>
              <a:rPr lang="sv-SE" sz="1000" dirty="0" err="1" smtClean="0">
                <a:solidFill>
                  <a:schemeClr val="bg1"/>
                </a:solidFill>
                <a:latin typeface="Arial"/>
                <a:cs typeface="Arial"/>
              </a:rPr>
              <a:t>Sanndi</a:t>
            </a:r>
            <a:r>
              <a:rPr lang="sv-SE" sz="1000" dirty="0" smtClean="0">
                <a:solidFill>
                  <a:schemeClr val="bg1"/>
                </a:solidFill>
                <a:latin typeface="Arial"/>
                <a:cs typeface="Arial"/>
              </a:rPr>
              <a:t> </a:t>
            </a:r>
            <a:r>
              <a:rPr lang="sv-SE" sz="1000" dirty="0" err="1" smtClean="0">
                <a:solidFill>
                  <a:schemeClr val="bg1"/>
                </a:solidFill>
                <a:latin typeface="Arial"/>
                <a:cs typeface="Arial"/>
              </a:rPr>
              <a:t>Luebi</a:t>
            </a:r>
            <a:r>
              <a:rPr lang="sv-SE" sz="1000" dirty="0" smtClean="0">
                <a:solidFill>
                  <a:schemeClr val="bg1"/>
                </a:solidFill>
                <a:latin typeface="Arial"/>
                <a:cs typeface="Arial"/>
              </a:rPr>
              <a:t>, Slottsstadens skola, Malmö – </a:t>
            </a:r>
            <a:r>
              <a:rPr lang="sv-SE" sz="1000" dirty="0" err="1" smtClean="0">
                <a:solidFill>
                  <a:schemeClr val="bg1"/>
                </a:solidFill>
                <a:latin typeface="Arial"/>
                <a:cs typeface="Arial"/>
              </a:rPr>
              <a:t>www.lektion.se</a:t>
            </a:r>
            <a:endParaRPr lang="sv-SE" sz="1000" dirty="0">
              <a:solidFill>
                <a:schemeClr val="bg1"/>
              </a:solidFill>
              <a:latin typeface="Arial"/>
              <a:cs typeface="Arial"/>
            </a:endParaRPr>
          </a:p>
        </p:txBody>
      </p:sp>
    </p:spTree>
    <p:extLst>
      <p:ext uri="{BB962C8B-B14F-4D97-AF65-F5344CB8AC3E}">
        <p14:creationId xmlns:p14="http://schemas.microsoft.com/office/powerpoint/2010/main" val="376639575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Den åttafaldiga vägen</a:t>
            </a:r>
            <a:endParaRPr lang="sv-SE" dirty="0"/>
          </a:p>
        </p:txBody>
      </p:sp>
      <p:sp>
        <p:nvSpPr>
          <p:cNvPr id="3" name="Platshållare för innehåll 2"/>
          <p:cNvSpPr>
            <a:spLocks noGrp="1"/>
          </p:cNvSpPr>
          <p:nvPr>
            <p:ph idx="1"/>
          </p:nvPr>
        </p:nvSpPr>
        <p:spPr/>
        <p:txBody>
          <a:bodyPr/>
          <a:lstStyle/>
          <a:p>
            <a:r>
              <a:rPr lang="sv-SE" sz="3200" dirty="0" smtClean="0"/>
              <a:t>Den enda vägen till Nirvana</a:t>
            </a:r>
          </a:p>
          <a:p>
            <a:pPr>
              <a:buFont typeface="+mj-lt"/>
              <a:buAutoNum type="arabicPeriod"/>
            </a:pPr>
            <a:r>
              <a:rPr lang="sv-SE" dirty="0" smtClean="0"/>
              <a:t>Rätt kunskap </a:t>
            </a:r>
          </a:p>
          <a:p>
            <a:pPr>
              <a:buFont typeface="+mj-lt"/>
              <a:buAutoNum type="arabicPeriod"/>
            </a:pPr>
            <a:r>
              <a:rPr lang="sv-SE" dirty="0" smtClean="0"/>
              <a:t>Rätt sinnelag</a:t>
            </a:r>
          </a:p>
          <a:p>
            <a:pPr>
              <a:buFont typeface="+mj-lt"/>
              <a:buAutoNum type="arabicPeriod"/>
            </a:pPr>
            <a:r>
              <a:rPr lang="sv-SE" dirty="0" smtClean="0"/>
              <a:t>Rätt tal</a:t>
            </a:r>
          </a:p>
          <a:p>
            <a:pPr>
              <a:buFont typeface="+mj-lt"/>
              <a:buAutoNum type="arabicPeriod"/>
            </a:pPr>
            <a:r>
              <a:rPr lang="sv-SE" dirty="0" smtClean="0"/>
              <a:t>Rätt handlande</a:t>
            </a:r>
          </a:p>
          <a:p>
            <a:pPr>
              <a:buFont typeface="+mj-lt"/>
              <a:buAutoNum type="arabicPeriod"/>
            </a:pPr>
            <a:r>
              <a:rPr lang="sv-SE" dirty="0" smtClean="0"/>
              <a:t>Rätt liv</a:t>
            </a:r>
          </a:p>
          <a:p>
            <a:pPr>
              <a:buFont typeface="+mj-lt"/>
              <a:buAutoNum type="arabicPeriod"/>
            </a:pPr>
            <a:r>
              <a:rPr lang="sv-SE" dirty="0" smtClean="0"/>
              <a:t>Rätt strävan</a:t>
            </a:r>
          </a:p>
          <a:p>
            <a:pPr>
              <a:buFont typeface="+mj-lt"/>
              <a:buAutoNum type="arabicPeriod"/>
            </a:pPr>
            <a:r>
              <a:rPr lang="sv-SE" dirty="0" smtClean="0"/>
              <a:t>Rätt vaksamhet</a:t>
            </a:r>
          </a:p>
          <a:p>
            <a:pPr>
              <a:buFont typeface="+mj-lt"/>
              <a:buAutoNum type="arabicPeriod"/>
            </a:pPr>
            <a:r>
              <a:rPr lang="sv-SE" dirty="0" smtClean="0"/>
              <a:t>Rätt meditation</a:t>
            </a:r>
          </a:p>
          <a:p>
            <a:pPr marL="0" indent="0">
              <a:buNone/>
            </a:pPr>
            <a:endParaRPr lang="sv-SE" dirty="0" smtClean="0"/>
          </a:p>
          <a:p>
            <a:pPr marL="0" indent="0">
              <a:buNone/>
            </a:pP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029" y="2204864"/>
            <a:ext cx="4321933" cy="4221088"/>
          </a:xfrm>
          <a:prstGeom prst="rect">
            <a:avLst/>
          </a:prstGeom>
        </p:spPr>
      </p:pic>
    </p:spTree>
    <p:extLst>
      <p:ext uri="{BB962C8B-B14F-4D97-AF65-F5344CB8AC3E}">
        <p14:creationId xmlns:p14="http://schemas.microsoft.com/office/powerpoint/2010/main" val="4173571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476672"/>
            <a:ext cx="6912768" cy="5766882"/>
          </a:xfrm>
        </p:spPr>
      </p:pic>
    </p:spTree>
    <p:extLst>
      <p:ext uri="{BB962C8B-B14F-4D97-AF65-F5344CB8AC3E}">
        <p14:creationId xmlns:p14="http://schemas.microsoft.com/office/powerpoint/2010/main" val="1952883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Skrifter</a:t>
            </a:r>
            <a:endParaRPr lang="sv-SE" dirty="0"/>
          </a:p>
        </p:txBody>
      </p:sp>
      <p:sp>
        <p:nvSpPr>
          <p:cNvPr id="3" name="Platshållare för innehåll 2"/>
          <p:cNvSpPr>
            <a:spLocks noGrp="1"/>
          </p:cNvSpPr>
          <p:nvPr>
            <p:ph idx="1"/>
          </p:nvPr>
        </p:nvSpPr>
        <p:spPr/>
        <p:txBody>
          <a:bodyPr/>
          <a:lstStyle/>
          <a:p>
            <a:r>
              <a:rPr lang="sv-SE" dirty="0" smtClean="0"/>
              <a:t>Buddhistiska skrifterna skrevs på ett utdött språk som heter </a:t>
            </a:r>
            <a:r>
              <a:rPr lang="sv-SE" dirty="0" err="1" smtClean="0"/>
              <a:t>Pali</a:t>
            </a:r>
            <a:endParaRPr lang="sv-SE" dirty="0" smtClean="0"/>
          </a:p>
          <a:p>
            <a:r>
              <a:rPr lang="sv-SE" dirty="0" smtClean="0"/>
              <a:t>De översattes till sanskrit och därför kan vissa centrala begrepp se olika ut:</a:t>
            </a:r>
          </a:p>
          <a:p>
            <a:r>
              <a:rPr lang="sv-SE" dirty="0" smtClean="0"/>
              <a:t>Exempelvis nirvana kan också heta </a:t>
            </a:r>
            <a:r>
              <a:rPr lang="sv-SE" dirty="0" err="1" smtClean="0"/>
              <a:t>Nibbana</a:t>
            </a:r>
            <a:r>
              <a:rPr lang="sv-SE" dirty="0" smtClean="0"/>
              <a:t>.</a:t>
            </a:r>
          </a:p>
          <a:p>
            <a:r>
              <a:rPr lang="sv-SE" dirty="0" smtClean="0"/>
              <a:t>Buddha skrev inte ner sina tankar, skedde efter hans död.</a:t>
            </a:r>
          </a:p>
          <a:p>
            <a:endParaRPr lang="sv-SE" dirty="0" smtClean="0"/>
          </a:p>
          <a:p>
            <a:endParaRPr lang="sv-SE" dirty="0"/>
          </a:p>
        </p:txBody>
      </p:sp>
    </p:spTree>
    <p:extLst>
      <p:ext uri="{BB962C8B-B14F-4D97-AF65-F5344CB8AC3E}">
        <p14:creationId xmlns:p14="http://schemas.microsoft.com/office/powerpoint/2010/main" val="1617153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Viktigaste skriften</a:t>
            </a:r>
            <a:endParaRPr lang="sv-SE" dirty="0"/>
          </a:p>
        </p:txBody>
      </p:sp>
      <p:sp>
        <p:nvSpPr>
          <p:cNvPr id="3" name="Platshållare för innehåll 2"/>
          <p:cNvSpPr>
            <a:spLocks noGrp="1"/>
          </p:cNvSpPr>
          <p:nvPr>
            <p:ph idx="1"/>
          </p:nvPr>
        </p:nvSpPr>
        <p:spPr/>
        <p:txBody>
          <a:bodyPr/>
          <a:lstStyle/>
          <a:p>
            <a:r>
              <a:rPr lang="sv-SE" dirty="0" err="1" smtClean="0"/>
              <a:t>Dhammapada</a:t>
            </a:r>
            <a:r>
              <a:rPr lang="sv-SE" dirty="0" smtClean="0"/>
              <a:t>- ingår i skriftsamlingen </a:t>
            </a:r>
            <a:r>
              <a:rPr lang="sv-SE" dirty="0" err="1" smtClean="0"/>
              <a:t>Tripitaka</a:t>
            </a:r>
            <a:r>
              <a:rPr lang="sv-SE" dirty="0" smtClean="0"/>
              <a:t> som betyder:</a:t>
            </a:r>
          </a:p>
          <a:p>
            <a:pPr>
              <a:buFontTx/>
              <a:buChar char="-"/>
            </a:pPr>
            <a:r>
              <a:rPr lang="sv-SE" dirty="0" smtClean="0"/>
              <a:t>De tre korgarna, de består av:</a:t>
            </a:r>
          </a:p>
          <a:p>
            <a:pPr>
              <a:buFont typeface="+mj-lt"/>
              <a:buAutoNum type="arabicPeriod"/>
            </a:pPr>
            <a:r>
              <a:rPr lang="sv-SE" dirty="0" smtClean="0"/>
              <a:t>Munkregler</a:t>
            </a:r>
          </a:p>
          <a:p>
            <a:pPr>
              <a:buFont typeface="+mj-lt"/>
              <a:buAutoNum type="arabicPeriod"/>
            </a:pPr>
            <a:r>
              <a:rPr lang="sv-SE" dirty="0" smtClean="0"/>
              <a:t>Läran</a:t>
            </a:r>
          </a:p>
          <a:p>
            <a:pPr>
              <a:buFont typeface="+mj-lt"/>
              <a:buAutoNum type="arabicPeriod"/>
            </a:pPr>
            <a:r>
              <a:rPr lang="sv-SE" dirty="0" smtClean="0"/>
              <a:t>Filosofiska utläggningar</a:t>
            </a:r>
          </a:p>
          <a:p>
            <a:pPr marL="0" indent="0">
              <a:buNone/>
            </a:pPr>
            <a:endParaRPr lang="sv-SE" dirty="0" smtClean="0"/>
          </a:p>
        </p:txBody>
      </p:sp>
    </p:spTree>
    <p:extLst>
      <p:ext uri="{BB962C8B-B14F-4D97-AF65-F5344CB8AC3E}">
        <p14:creationId xmlns:p14="http://schemas.microsoft.com/office/powerpoint/2010/main" val="139577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Grundtankar- ursprung</a:t>
            </a:r>
            <a:endParaRPr lang="sv-SE" dirty="0"/>
          </a:p>
        </p:txBody>
      </p:sp>
      <p:sp>
        <p:nvSpPr>
          <p:cNvPr id="3" name="Platshållare för innehåll 2"/>
          <p:cNvSpPr>
            <a:spLocks noGrp="1"/>
          </p:cNvSpPr>
          <p:nvPr>
            <p:ph idx="1"/>
          </p:nvPr>
        </p:nvSpPr>
        <p:spPr/>
        <p:txBody>
          <a:bodyPr/>
          <a:lstStyle/>
          <a:p>
            <a:r>
              <a:rPr lang="sv-SE" dirty="0" smtClean="0"/>
              <a:t>Världen består av Dharmas</a:t>
            </a:r>
          </a:p>
          <a:p>
            <a:pPr marL="0" indent="0">
              <a:buNone/>
            </a:pPr>
            <a:r>
              <a:rPr lang="sv-SE" dirty="0" smtClean="0"/>
              <a:t>Dharmas- små beståndsdelar</a:t>
            </a:r>
          </a:p>
          <a:p>
            <a:pPr marL="0" indent="0">
              <a:buNone/>
            </a:pPr>
            <a:r>
              <a:rPr lang="sv-SE" dirty="0" smtClean="0"/>
              <a:t>Människan består av anatman</a:t>
            </a:r>
          </a:p>
          <a:p>
            <a:pPr marL="0" indent="0">
              <a:buNone/>
            </a:pPr>
            <a:r>
              <a:rPr lang="sv-SE" dirty="0" smtClean="0"/>
              <a:t>Anatman- icke själ</a:t>
            </a:r>
          </a:p>
          <a:p>
            <a:pPr marL="0" indent="0">
              <a:buNone/>
            </a:pPr>
            <a:endParaRPr lang="sv-SE" dirty="0"/>
          </a:p>
        </p:txBody>
      </p:sp>
    </p:spTree>
    <p:extLst>
      <p:ext uri="{BB962C8B-B14F-4D97-AF65-F5344CB8AC3E}">
        <p14:creationId xmlns:p14="http://schemas.microsoft.com/office/powerpoint/2010/main" val="371919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err="1" smtClean="0"/>
              <a:t>Skandas</a:t>
            </a:r>
            <a:r>
              <a:rPr lang="sv-SE" dirty="0" smtClean="0"/>
              <a:t>- människans fem beståndsdelar</a:t>
            </a:r>
            <a:endParaRPr lang="sv-SE" dirty="0"/>
          </a:p>
        </p:txBody>
      </p:sp>
      <p:sp>
        <p:nvSpPr>
          <p:cNvPr id="3" name="Platshållare för innehåll 2"/>
          <p:cNvSpPr>
            <a:spLocks noGrp="1"/>
          </p:cNvSpPr>
          <p:nvPr>
            <p:ph idx="1"/>
          </p:nvPr>
        </p:nvSpPr>
        <p:spPr/>
        <p:txBody>
          <a:bodyPr/>
          <a:lstStyle/>
          <a:p>
            <a:pPr>
              <a:buFont typeface="+mj-lt"/>
              <a:buAutoNum type="arabicPeriod"/>
            </a:pPr>
            <a:r>
              <a:rPr lang="sv-SE" dirty="0" smtClean="0"/>
              <a:t>Kroppen</a:t>
            </a:r>
          </a:p>
          <a:p>
            <a:pPr>
              <a:buFont typeface="+mj-lt"/>
              <a:buAutoNum type="arabicPeriod"/>
            </a:pPr>
            <a:r>
              <a:rPr lang="sv-SE" dirty="0" smtClean="0"/>
              <a:t>Känslan</a:t>
            </a:r>
          </a:p>
          <a:p>
            <a:pPr>
              <a:buFont typeface="+mj-lt"/>
              <a:buAutoNum type="arabicPeriod"/>
            </a:pPr>
            <a:r>
              <a:rPr lang="sv-SE" dirty="0" smtClean="0"/>
              <a:t>Föreställningsförmågan</a:t>
            </a:r>
          </a:p>
          <a:p>
            <a:pPr>
              <a:buFont typeface="+mj-lt"/>
              <a:buAutoNum type="arabicPeriod"/>
            </a:pPr>
            <a:r>
              <a:rPr lang="sv-SE" dirty="0" smtClean="0"/>
              <a:t>Drivkrafterna</a:t>
            </a:r>
          </a:p>
          <a:p>
            <a:pPr>
              <a:buFont typeface="+mj-lt"/>
              <a:buAutoNum type="arabicPeriod"/>
            </a:pPr>
            <a:r>
              <a:rPr lang="sv-SE" dirty="0" smtClean="0"/>
              <a:t>Medvetandet </a:t>
            </a:r>
            <a:endParaRPr lang="sv-SE" dirty="0"/>
          </a:p>
        </p:txBody>
      </p:sp>
    </p:spTree>
    <p:extLst>
      <p:ext uri="{BB962C8B-B14F-4D97-AF65-F5344CB8AC3E}">
        <p14:creationId xmlns:p14="http://schemas.microsoft.com/office/powerpoint/2010/main" val="4598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Karma</a:t>
            </a:r>
            <a:endParaRPr lang="sv-SE" dirty="0"/>
          </a:p>
        </p:txBody>
      </p:sp>
      <p:sp>
        <p:nvSpPr>
          <p:cNvPr id="3" name="Platshållare för innehåll 2"/>
          <p:cNvSpPr>
            <a:spLocks noGrp="1"/>
          </p:cNvSpPr>
          <p:nvPr>
            <p:ph idx="1"/>
          </p:nvPr>
        </p:nvSpPr>
        <p:spPr/>
        <p:txBody>
          <a:bodyPr/>
          <a:lstStyle/>
          <a:p>
            <a:r>
              <a:rPr lang="sv-SE" dirty="0" smtClean="0"/>
              <a:t>Karma den moraliska världsordningen</a:t>
            </a:r>
          </a:p>
          <a:p>
            <a:r>
              <a:rPr lang="sv-SE" dirty="0" smtClean="0"/>
              <a:t>Varje handling skapar den karma som formar livet</a:t>
            </a:r>
          </a:p>
          <a:p>
            <a:r>
              <a:rPr lang="sv-SE" dirty="0" smtClean="0"/>
              <a:t>Bra eller dåliga handlingar får konsekvenser</a:t>
            </a:r>
          </a:p>
          <a:p>
            <a:pPr>
              <a:buFontTx/>
              <a:buChar char="-"/>
            </a:pPr>
            <a:r>
              <a:rPr lang="sv-SE" dirty="0" smtClean="0"/>
              <a:t>Om du stjäl- dålig konsekvens</a:t>
            </a:r>
          </a:p>
          <a:p>
            <a:pPr>
              <a:buFontTx/>
              <a:buChar char="-"/>
            </a:pPr>
            <a:r>
              <a:rPr lang="sv-SE" dirty="0" smtClean="0"/>
              <a:t>Om du visar medlidande- ger det gott tillbaka</a:t>
            </a:r>
          </a:p>
          <a:p>
            <a:r>
              <a:rPr lang="sv-SE" dirty="0" smtClean="0"/>
              <a:t>Karman bestämmer återfödelsen</a:t>
            </a:r>
          </a:p>
          <a:p>
            <a:endParaRPr lang="sv-SE" dirty="0" smtClean="0"/>
          </a:p>
        </p:txBody>
      </p:sp>
    </p:spTree>
    <p:extLst>
      <p:ext uri="{BB962C8B-B14F-4D97-AF65-F5344CB8AC3E}">
        <p14:creationId xmlns:p14="http://schemas.microsoft.com/office/powerpoint/2010/main" val="389240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Fem varelser i </a:t>
            </a:r>
            <a:r>
              <a:rPr lang="sv-SE" dirty="0" err="1" smtClean="0"/>
              <a:t>samsara</a:t>
            </a:r>
            <a:r>
              <a:rPr lang="sv-SE" dirty="0" smtClean="0"/>
              <a:t>- eviga kretsloppet</a:t>
            </a:r>
            <a:endParaRPr lang="sv-SE" dirty="0"/>
          </a:p>
        </p:txBody>
      </p:sp>
      <p:sp>
        <p:nvSpPr>
          <p:cNvPr id="3" name="Platshållare för innehåll 2"/>
          <p:cNvSpPr>
            <a:spLocks noGrp="1"/>
          </p:cNvSpPr>
          <p:nvPr>
            <p:ph idx="1"/>
          </p:nvPr>
        </p:nvSpPr>
        <p:spPr/>
        <p:txBody>
          <a:bodyPr/>
          <a:lstStyle/>
          <a:p>
            <a:r>
              <a:rPr lang="sv-SE" dirty="0" smtClean="0"/>
              <a:t>Människan kan återfödas till :</a:t>
            </a:r>
          </a:p>
          <a:p>
            <a:pPr>
              <a:buFont typeface="+mj-lt"/>
              <a:buAutoNum type="arabicPeriod"/>
            </a:pPr>
            <a:r>
              <a:rPr lang="sv-SE" dirty="0" smtClean="0"/>
              <a:t>Helvetesvarelse</a:t>
            </a:r>
          </a:p>
          <a:p>
            <a:pPr>
              <a:buFont typeface="+mj-lt"/>
              <a:buAutoNum type="arabicPeriod"/>
            </a:pPr>
            <a:r>
              <a:rPr lang="sv-SE" dirty="0" smtClean="0"/>
              <a:t>Djur</a:t>
            </a:r>
          </a:p>
          <a:p>
            <a:pPr>
              <a:buFont typeface="+mj-lt"/>
              <a:buAutoNum type="arabicPeriod"/>
            </a:pPr>
            <a:r>
              <a:rPr lang="sv-SE" dirty="0" smtClean="0"/>
              <a:t>Ande</a:t>
            </a:r>
          </a:p>
          <a:p>
            <a:pPr>
              <a:buFont typeface="+mj-lt"/>
              <a:buAutoNum type="arabicPeriod"/>
            </a:pPr>
            <a:r>
              <a:rPr lang="sv-SE" dirty="0" smtClean="0"/>
              <a:t>Människa</a:t>
            </a:r>
          </a:p>
          <a:p>
            <a:pPr>
              <a:buFont typeface="+mj-lt"/>
              <a:buAutoNum type="arabicPeriod"/>
            </a:pPr>
            <a:r>
              <a:rPr lang="sv-SE" dirty="0" smtClean="0"/>
              <a:t>Gud</a:t>
            </a:r>
          </a:p>
          <a:p>
            <a:pPr marL="0" indent="0">
              <a:buNone/>
            </a:pPr>
            <a:r>
              <a:rPr lang="sv-SE" dirty="0" smtClean="0"/>
              <a:t>Dessa livsformer är inte slutmål utan genomgångsstadier.</a:t>
            </a:r>
          </a:p>
          <a:p>
            <a:pPr marL="0" indent="0">
              <a:buNone/>
            </a:pPr>
            <a:r>
              <a:rPr lang="sv-SE" dirty="0" smtClean="0"/>
              <a:t>Slutmålet är att gå in i </a:t>
            </a:r>
            <a:r>
              <a:rPr lang="sv-SE" u="sng" dirty="0" smtClean="0"/>
              <a:t>nirvana</a:t>
            </a:r>
            <a:r>
              <a:rPr lang="sv-SE" dirty="0" smtClean="0"/>
              <a:t> och inte födas på nytt. </a:t>
            </a:r>
            <a:endParaRPr lang="sv-SE" dirty="0"/>
          </a:p>
        </p:txBody>
      </p:sp>
    </p:spTree>
    <p:extLst>
      <p:ext uri="{BB962C8B-B14F-4D97-AF65-F5344CB8AC3E}">
        <p14:creationId xmlns:p14="http://schemas.microsoft.com/office/powerpoint/2010/main" val="2882244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Kort </a:t>
            </a:r>
            <a:r>
              <a:rPr lang="sv-SE" dirty="0" err="1" smtClean="0"/>
              <a:t>sammanfattnig</a:t>
            </a:r>
            <a:endParaRPr lang="sv-SE" dirty="0"/>
          </a:p>
        </p:txBody>
      </p:sp>
      <p:sp>
        <p:nvSpPr>
          <p:cNvPr id="3" name="Platshållare för innehåll 2"/>
          <p:cNvSpPr>
            <a:spLocks noGrp="1"/>
          </p:cNvSpPr>
          <p:nvPr>
            <p:ph idx="1"/>
          </p:nvPr>
        </p:nvSpPr>
        <p:spPr/>
        <p:txBody>
          <a:bodyPr/>
          <a:lstStyle/>
          <a:p>
            <a:pPr marL="0" indent="0">
              <a:buNone/>
            </a:pPr>
            <a:r>
              <a:rPr lang="sv-SE" dirty="0" smtClean="0"/>
              <a:t>TÄNK PÅ DETTA SOM EN TRAPPA</a:t>
            </a:r>
          </a:p>
          <a:p>
            <a:r>
              <a:rPr lang="sv-SE" dirty="0" smtClean="0"/>
              <a:t>Lita på </a:t>
            </a:r>
            <a:r>
              <a:rPr lang="sv-SE" dirty="0" err="1" smtClean="0"/>
              <a:t>dharma</a:t>
            </a:r>
            <a:r>
              <a:rPr lang="sv-SE" dirty="0" smtClean="0"/>
              <a:t> – </a:t>
            </a:r>
            <a:r>
              <a:rPr lang="sv-SE" dirty="0" err="1" smtClean="0"/>
              <a:t>buddhas</a:t>
            </a:r>
            <a:r>
              <a:rPr lang="sv-SE" dirty="0" smtClean="0"/>
              <a:t> lära</a:t>
            </a:r>
          </a:p>
          <a:p>
            <a:r>
              <a:rPr lang="sv-SE" dirty="0" smtClean="0"/>
              <a:t>De tre juvelerna</a:t>
            </a:r>
          </a:p>
          <a:p>
            <a:r>
              <a:rPr lang="sv-SE" dirty="0" smtClean="0"/>
              <a:t>Buddhas lära</a:t>
            </a:r>
          </a:p>
          <a:p>
            <a:r>
              <a:rPr lang="sv-SE" dirty="0" smtClean="0"/>
              <a:t>De fyra sanningarna</a:t>
            </a:r>
          </a:p>
          <a:p>
            <a:r>
              <a:rPr lang="sv-SE" dirty="0" smtClean="0"/>
              <a:t>Den åttafaldiga vägen</a:t>
            </a:r>
          </a:p>
          <a:p>
            <a:r>
              <a:rPr lang="sv-SE" dirty="0" smtClean="0"/>
              <a:t>Nirvana </a:t>
            </a:r>
            <a:endParaRPr lang="sv-SE" dirty="0"/>
          </a:p>
        </p:txBody>
      </p:sp>
    </p:spTree>
    <p:extLst>
      <p:ext uri="{BB962C8B-B14F-4D97-AF65-F5344CB8AC3E}">
        <p14:creationId xmlns:p14="http://schemas.microsoft.com/office/powerpoint/2010/main" val="290963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Begrepp</a:t>
            </a:r>
            <a:endParaRPr lang="sv-SE" dirty="0"/>
          </a:p>
        </p:txBody>
      </p:sp>
      <p:sp>
        <p:nvSpPr>
          <p:cNvPr id="3" name="Platshållare för innehåll 2"/>
          <p:cNvSpPr>
            <a:spLocks noGrp="1"/>
          </p:cNvSpPr>
          <p:nvPr>
            <p:ph idx="1"/>
          </p:nvPr>
        </p:nvSpPr>
        <p:spPr/>
        <p:txBody>
          <a:bodyPr/>
          <a:lstStyle/>
          <a:p>
            <a:r>
              <a:rPr lang="sv-SE" dirty="0" smtClean="0"/>
              <a:t>Samsara – det eviga kretsloppet</a:t>
            </a:r>
          </a:p>
          <a:p>
            <a:r>
              <a:rPr lang="sv-SE" dirty="0" smtClean="0"/>
              <a:t>Karma- gärningarna och deras resultat</a:t>
            </a:r>
          </a:p>
          <a:p>
            <a:r>
              <a:rPr lang="sv-SE" dirty="0" smtClean="0"/>
              <a:t>Dharma- läran</a:t>
            </a:r>
          </a:p>
          <a:p>
            <a:r>
              <a:rPr lang="sv-SE" dirty="0" smtClean="0"/>
              <a:t>Dharmas – de beståndsdelar människan och världen består av.</a:t>
            </a:r>
          </a:p>
          <a:p>
            <a:r>
              <a:rPr lang="sv-SE" dirty="0" err="1" smtClean="0"/>
              <a:t>Skandas</a:t>
            </a:r>
            <a:r>
              <a:rPr lang="sv-SE" dirty="0" smtClean="0"/>
              <a:t>- människans fem beståndsdelar</a:t>
            </a:r>
          </a:p>
          <a:p>
            <a:r>
              <a:rPr lang="sv-SE" dirty="0" err="1" smtClean="0"/>
              <a:t>Dukkha</a:t>
            </a:r>
            <a:r>
              <a:rPr lang="sv-SE" dirty="0" smtClean="0"/>
              <a:t>- lidande, </a:t>
            </a:r>
            <a:r>
              <a:rPr lang="sv-SE" dirty="0" err="1" smtClean="0"/>
              <a:t>otillfredställelse</a:t>
            </a:r>
            <a:endParaRPr lang="sv-SE" dirty="0" smtClean="0"/>
          </a:p>
          <a:p>
            <a:r>
              <a:rPr lang="sv-SE" dirty="0" smtClean="0"/>
              <a:t>Anatman – icke själ, finns inget bestående</a:t>
            </a:r>
          </a:p>
          <a:p>
            <a:r>
              <a:rPr lang="sv-SE" dirty="0" smtClean="0"/>
              <a:t>Sangha - församlingen</a:t>
            </a:r>
            <a:endParaRPr lang="sv-SE" dirty="0"/>
          </a:p>
        </p:txBody>
      </p:sp>
    </p:spTree>
    <p:extLst>
      <p:ext uri="{BB962C8B-B14F-4D97-AF65-F5344CB8AC3E}">
        <p14:creationId xmlns:p14="http://schemas.microsoft.com/office/powerpoint/2010/main" val="341464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Hjulet- symbol för buddhismen</a:t>
            </a:r>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204864"/>
            <a:ext cx="5112568" cy="3816424"/>
          </a:xfrm>
        </p:spPr>
      </p:pic>
    </p:spTree>
    <p:extLst>
      <p:ext uri="{BB962C8B-B14F-4D97-AF65-F5344CB8AC3E}">
        <p14:creationId xmlns:p14="http://schemas.microsoft.com/office/powerpoint/2010/main" val="1056494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Vi provar att meditera </a:t>
            </a:r>
            <a:endParaRPr lang="sv-SE" dirty="0"/>
          </a:p>
        </p:txBody>
      </p:sp>
      <p:sp>
        <p:nvSpPr>
          <p:cNvPr id="3" name="Platshållare för innehåll 2"/>
          <p:cNvSpPr>
            <a:spLocks noGrp="1"/>
          </p:cNvSpPr>
          <p:nvPr>
            <p:ph idx="1"/>
          </p:nvPr>
        </p:nvSpPr>
        <p:spPr/>
        <p:txBody>
          <a:bodyPr/>
          <a:lstStyle/>
          <a:p>
            <a:r>
              <a:rPr lang="sv-SE" dirty="0" smtClean="0"/>
              <a:t>Sitt med rak rygg och fötterna på golvet. Håll händerna i knät, med den ena handflatan över den andra. Tänk inte på vad som hänt idag och igår. Tänk heller inte på vad som ska hända senare idag, eller imorgon, om en månad eller om ett år. Kommer tankarna, låt dem bara försvinna. Om du känner vrede eller sorg eller lycka och glädje, tänk då inte: ”vad synd det är om mig” eller ”vad lycklig jag är” iakttag bara ditt inre.</a:t>
            </a:r>
          </a:p>
          <a:p>
            <a:pPr marL="0" indent="0">
              <a:buNone/>
            </a:pPr>
            <a:r>
              <a:rPr lang="sv-SE" dirty="0" smtClean="0"/>
              <a:t>Pröva detta i några minuter. </a:t>
            </a:r>
          </a:p>
          <a:p>
            <a:pPr marL="0" indent="0">
              <a:buNone/>
            </a:pP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4581128"/>
            <a:ext cx="3092870" cy="2060848"/>
          </a:xfrm>
          <a:prstGeom prst="rect">
            <a:avLst/>
          </a:prstGeom>
        </p:spPr>
      </p:pic>
    </p:spTree>
    <p:extLst>
      <p:ext uri="{BB962C8B-B14F-4D97-AF65-F5344CB8AC3E}">
        <p14:creationId xmlns:p14="http://schemas.microsoft.com/office/powerpoint/2010/main" val="299261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Buddhister i världen</a:t>
            </a:r>
            <a:endParaRPr lang="sv-SE" dirty="0"/>
          </a:p>
        </p:txBody>
      </p:sp>
      <p:sp>
        <p:nvSpPr>
          <p:cNvPr id="3" name="Platshållare för innehåll 2"/>
          <p:cNvSpPr>
            <a:spLocks noGrp="1"/>
          </p:cNvSpPr>
          <p:nvPr>
            <p:ph idx="1"/>
          </p:nvPr>
        </p:nvSpPr>
        <p:spPr/>
        <p:txBody>
          <a:bodyPr/>
          <a:lstStyle/>
          <a:p>
            <a:r>
              <a:rPr lang="sv-SE" dirty="0" smtClean="0"/>
              <a:t>Cirka 300 miljoner</a:t>
            </a:r>
          </a:p>
          <a:p>
            <a:r>
              <a:rPr lang="sv-SE" dirty="0" smtClean="0"/>
              <a:t>Thailand, Kina, Japan, Korea, Vietnam </a:t>
            </a:r>
            <a:r>
              <a:rPr lang="sv-SE" dirty="0" err="1" smtClean="0"/>
              <a:t>m.m</a:t>
            </a:r>
            <a:endParaRPr lang="sv-SE" dirty="0" smtClean="0"/>
          </a:p>
          <a:p>
            <a:r>
              <a:rPr lang="sv-SE" dirty="0" smtClean="0"/>
              <a:t>15000 buddhister i Sverige</a:t>
            </a:r>
          </a:p>
          <a:p>
            <a:pPr marL="0" indent="0">
              <a:buNone/>
            </a:pPr>
            <a:endParaRPr lang="sv-SE" dirty="0"/>
          </a:p>
          <a:p>
            <a:pPr marL="0" indent="0">
              <a:buNone/>
            </a:pPr>
            <a:endParaRPr lang="sv-SE" dirty="0" smtClean="0"/>
          </a:p>
          <a:p>
            <a:endParaRPr lang="sv-SE" dirty="0" smtClean="0"/>
          </a:p>
          <a:p>
            <a:endParaRPr lang="sv-S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717032"/>
            <a:ext cx="3494382" cy="266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6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Buddhas Liv</a:t>
            </a:r>
            <a:endParaRPr lang="sv-SE" dirty="0"/>
          </a:p>
        </p:txBody>
      </p:sp>
      <p:sp>
        <p:nvSpPr>
          <p:cNvPr id="3" name="Platshållare för innehåll 2"/>
          <p:cNvSpPr>
            <a:spLocks noGrp="1"/>
          </p:cNvSpPr>
          <p:nvPr>
            <p:ph idx="1"/>
          </p:nvPr>
        </p:nvSpPr>
        <p:spPr/>
        <p:txBody>
          <a:bodyPr>
            <a:normAutofit fontScale="70000" lnSpcReduction="20000"/>
          </a:bodyPr>
          <a:lstStyle/>
          <a:p>
            <a:pPr marL="0" indent="0">
              <a:buNone/>
            </a:pPr>
            <a:endParaRPr lang="sv-SE" dirty="0" smtClean="0"/>
          </a:p>
          <a:p>
            <a:pPr marL="0" indent="0">
              <a:buNone/>
            </a:pPr>
            <a:endParaRPr lang="sv-SE" dirty="0"/>
          </a:p>
          <a:p>
            <a:r>
              <a:rPr lang="sv-SE" dirty="0" smtClean="0"/>
              <a:t>Siddharta Gautama 2500 år sedan</a:t>
            </a:r>
          </a:p>
          <a:p>
            <a:r>
              <a:rPr lang="sv-SE" dirty="0" smtClean="0"/>
              <a:t>Levde i lyxliv</a:t>
            </a:r>
          </a:p>
          <a:p>
            <a:r>
              <a:rPr lang="sv-SE" dirty="0" smtClean="0"/>
              <a:t>Ålderdom, sjukdom, död- lidande</a:t>
            </a:r>
          </a:p>
          <a:p>
            <a:r>
              <a:rPr lang="sv-SE" dirty="0" smtClean="0"/>
              <a:t>Tycker att allt är meningslöst</a:t>
            </a:r>
          </a:p>
          <a:p>
            <a:r>
              <a:rPr lang="sv-SE" dirty="0" smtClean="0"/>
              <a:t>Söker sanning och mening med livet</a:t>
            </a:r>
          </a:p>
          <a:p>
            <a:r>
              <a:rPr lang="sv-SE" dirty="0" smtClean="0"/>
              <a:t>Asket (en människa som avhåller sig från njutningar och överflöd)</a:t>
            </a:r>
          </a:p>
          <a:p>
            <a:r>
              <a:rPr lang="sv-SE" dirty="0" smtClean="0"/>
              <a:t>Plågade och späkte sin kropp</a:t>
            </a:r>
          </a:p>
          <a:p>
            <a:r>
              <a:rPr lang="sv-SE" dirty="0" smtClean="0"/>
              <a:t>Ett riskorn om dan</a:t>
            </a:r>
          </a:p>
          <a:p>
            <a:r>
              <a:rPr lang="sv-SE" dirty="0" smtClean="0"/>
              <a:t>Fann inte sanningen</a:t>
            </a:r>
          </a:p>
          <a:p>
            <a:r>
              <a:rPr lang="sv-SE" dirty="0" smtClean="0"/>
              <a:t>Mediterade -&gt; fann svaret</a:t>
            </a:r>
          </a:p>
          <a:p>
            <a:r>
              <a:rPr lang="sv-SE" dirty="0" smtClean="0"/>
              <a:t>Blev Buddha- den upplyste </a:t>
            </a:r>
          </a:p>
          <a:p>
            <a:pPr marL="0" indent="0">
              <a:buNone/>
            </a:pPr>
            <a:r>
              <a:rPr lang="sv-SE" dirty="0" smtClean="0"/>
              <a:t>- Jämför med Jesus</a:t>
            </a:r>
            <a:r>
              <a:rPr lang="sv-SE" smtClean="0"/>
              <a:t>, Mohammed.</a:t>
            </a:r>
            <a:endParaRPr lang="sv-SE" dirty="0"/>
          </a:p>
          <a:p>
            <a:pPr marL="0" indent="0">
              <a:buNone/>
            </a:pPr>
            <a:endParaRPr lang="sv-SE" dirty="0"/>
          </a:p>
          <a:p>
            <a:pPr marL="0" indent="0">
              <a:buNone/>
            </a:pPr>
            <a:endParaRPr lang="sv-SE" dirty="0" smtClean="0"/>
          </a:p>
          <a:p>
            <a:pPr marL="0" indent="0">
              <a:buNone/>
            </a:pPr>
            <a:endParaRPr lang="sv-S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221088"/>
            <a:ext cx="2232248" cy="224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44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Buddhismen grundar sig på dessa huvudtankar</a:t>
            </a:r>
            <a:endParaRPr lang="sv-SE" dirty="0"/>
          </a:p>
        </p:txBody>
      </p:sp>
      <p:sp>
        <p:nvSpPr>
          <p:cNvPr id="3" name="Platshållare för innehåll 2"/>
          <p:cNvSpPr>
            <a:spLocks noGrp="1"/>
          </p:cNvSpPr>
          <p:nvPr>
            <p:ph idx="1"/>
          </p:nvPr>
        </p:nvSpPr>
        <p:spPr/>
        <p:txBody>
          <a:bodyPr/>
          <a:lstStyle/>
          <a:p>
            <a:r>
              <a:rPr lang="sv-SE" sz="2400" dirty="0" smtClean="0"/>
              <a:t>Att allt leder till lidande och </a:t>
            </a:r>
            <a:r>
              <a:rPr lang="sv-SE" sz="2400" dirty="0" err="1" smtClean="0"/>
              <a:t>otillfredställelse</a:t>
            </a:r>
            <a:r>
              <a:rPr lang="sv-SE" sz="2400" dirty="0" smtClean="0"/>
              <a:t> </a:t>
            </a:r>
          </a:p>
          <a:p>
            <a:r>
              <a:rPr lang="sv-SE" sz="2400" dirty="0" smtClean="0"/>
              <a:t>Att allt är föränderligt</a:t>
            </a:r>
          </a:p>
          <a:p>
            <a:pPr marL="0" indent="0">
              <a:buNone/>
            </a:pPr>
            <a:r>
              <a:rPr lang="sv-SE" sz="2400" dirty="0" smtClean="0"/>
              <a:t>Du är inte samma person idag </a:t>
            </a:r>
          </a:p>
          <a:p>
            <a:pPr marL="0" indent="0">
              <a:buNone/>
            </a:pPr>
            <a:r>
              <a:rPr lang="sv-SE" sz="2400" dirty="0" smtClean="0"/>
              <a:t>Som om fem år. </a:t>
            </a:r>
          </a:p>
          <a:p>
            <a:pPr marL="0" indent="0">
              <a:buNone/>
            </a:pP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3789040"/>
            <a:ext cx="2062014" cy="2820652"/>
          </a:xfrm>
          <a:prstGeom prst="rect">
            <a:avLst/>
          </a:prstGeom>
        </p:spPr>
      </p:pic>
    </p:spTree>
    <p:extLst>
      <p:ext uri="{BB962C8B-B14F-4D97-AF65-F5344CB8AC3E}">
        <p14:creationId xmlns:p14="http://schemas.microsoft.com/office/powerpoint/2010/main" val="427851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9442" y="675725"/>
            <a:ext cx="7125113" cy="593036"/>
          </a:xfrm>
        </p:spPr>
        <p:txBody>
          <a:bodyPr/>
          <a:lstStyle/>
          <a:p>
            <a:endParaRPr lang="sv-SE" dirty="0"/>
          </a:p>
        </p:txBody>
      </p:sp>
      <p:sp>
        <p:nvSpPr>
          <p:cNvPr id="3" name="Platshållare för innehåll 2"/>
          <p:cNvSpPr>
            <a:spLocks noGrp="1"/>
          </p:cNvSpPr>
          <p:nvPr>
            <p:ph idx="1"/>
          </p:nvPr>
        </p:nvSpPr>
        <p:spPr>
          <a:xfrm>
            <a:off x="1009443" y="2060847"/>
            <a:ext cx="7125112" cy="3797951"/>
          </a:xfrm>
        </p:spPr>
        <p:txBody>
          <a:bodyPr>
            <a:normAutofit fontScale="92500" lnSpcReduction="10000"/>
          </a:bodyPr>
          <a:lstStyle/>
          <a:p>
            <a:pPr marL="0" indent="0">
              <a:buNone/>
            </a:pPr>
            <a:r>
              <a:rPr lang="sv-SE" dirty="0" smtClean="0"/>
              <a:t>Buddha </a:t>
            </a:r>
            <a:r>
              <a:rPr lang="sv-SE" dirty="0"/>
              <a:t>växte upp i en hinduisk tradition, vissa hinduiska tankar tog han med sig och andra avvisade han. Han tog med sig:</a:t>
            </a:r>
          </a:p>
          <a:p>
            <a:r>
              <a:rPr lang="sv-SE" dirty="0" smtClean="0"/>
              <a:t>Samsara- Evigt kretslopp</a:t>
            </a:r>
            <a:endParaRPr lang="sv-SE" dirty="0"/>
          </a:p>
          <a:p>
            <a:r>
              <a:rPr lang="sv-SE" dirty="0" smtClean="0"/>
              <a:t>Karma- resultatet av livets gärningar summan av gott och ont</a:t>
            </a:r>
          </a:p>
          <a:p>
            <a:pPr marL="0" indent="0">
              <a:buNone/>
            </a:pPr>
            <a:r>
              <a:rPr lang="sv-SE" dirty="0" smtClean="0"/>
              <a:t>Buddha avvisade : </a:t>
            </a:r>
          </a:p>
          <a:p>
            <a:r>
              <a:rPr lang="sv-SE" dirty="0" smtClean="0"/>
              <a:t>Brahman- gudomliga verkligheten</a:t>
            </a:r>
          </a:p>
          <a:p>
            <a:r>
              <a:rPr lang="sv-SE" dirty="0" smtClean="0"/>
              <a:t>Gudarna – Buddha var ateist.</a:t>
            </a:r>
          </a:p>
          <a:p>
            <a:r>
              <a:rPr lang="sv-SE" dirty="0" smtClean="0"/>
              <a:t>Atman- finns ej</a:t>
            </a:r>
          </a:p>
          <a:p>
            <a:r>
              <a:rPr lang="sv-SE" dirty="0" smtClean="0"/>
              <a:t>Kastsystem</a:t>
            </a:r>
          </a:p>
          <a:p>
            <a:pPr marL="0" indent="0">
              <a:buNone/>
            </a:pPr>
            <a:endParaRPr lang="sv-SE" dirty="0" smtClean="0"/>
          </a:p>
          <a:p>
            <a:endParaRPr lang="sv-SE" dirty="0"/>
          </a:p>
          <a:p>
            <a:endParaRPr lang="sv-SE" dirty="0"/>
          </a:p>
        </p:txBody>
      </p:sp>
    </p:spTree>
    <p:extLst>
      <p:ext uri="{BB962C8B-B14F-4D97-AF65-F5344CB8AC3E}">
        <p14:creationId xmlns:p14="http://schemas.microsoft.com/office/powerpoint/2010/main" val="12082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Målet inom buddhismen</a:t>
            </a:r>
            <a:endParaRPr lang="sv-SE" dirty="0"/>
          </a:p>
        </p:txBody>
      </p:sp>
      <p:sp>
        <p:nvSpPr>
          <p:cNvPr id="3" name="Platshållare för innehåll 2"/>
          <p:cNvSpPr>
            <a:spLocks noGrp="1"/>
          </p:cNvSpPr>
          <p:nvPr>
            <p:ph idx="1"/>
          </p:nvPr>
        </p:nvSpPr>
        <p:spPr/>
        <p:txBody>
          <a:bodyPr/>
          <a:lstStyle/>
          <a:p>
            <a:r>
              <a:rPr lang="sv-SE" dirty="0" smtClean="0"/>
              <a:t>Nå nirvana- slippa återfödelse</a:t>
            </a:r>
          </a:p>
          <a:p>
            <a:r>
              <a:rPr lang="sv-SE" dirty="0" smtClean="0"/>
              <a:t>Vägen dit måste människan nå själv</a:t>
            </a:r>
          </a:p>
          <a:p>
            <a:r>
              <a:rPr lang="sv-SE" dirty="0" smtClean="0"/>
              <a:t>Når målet genom att:</a:t>
            </a:r>
          </a:p>
          <a:p>
            <a:pPr>
              <a:buFontTx/>
              <a:buChar char="-"/>
            </a:pPr>
            <a:r>
              <a:rPr lang="sv-SE" dirty="0" smtClean="0"/>
              <a:t>Leva rätt</a:t>
            </a:r>
          </a:p>
          <a:p>
            <a:pPr>
              <a:buFontTx/>
              <a:buChar char="-"/>
            </a:pPr>
            <a:r>
              <a:rPr lang="sv-SE" dirty="0" smtClean="0"/>
              <a:t>Meditera</a:t>
            </a:r>
          </a:p>
          <a:p>
            <a:pPr>
              <a:buFontTx/>
              <a:buChar char="-"/>
            </a:pPr>
            <a:r>
              <a:rPr lang="sv-SE" dirty="0" smtClean="0"/>
              <a:t>Studera buddhismens skrifter och därigenom </a:t>
            </a:r>
            <a:r>
              <a:rPr lang="sv-SE" dirty="0"/>
              <a:t>s</a:t>
            </a:r>
            <a:r>
              <a:rPr lang="sv-SE" dirty="0" smtClean="0"/>
              <a:t>öka instinkt och vishet inom sig själv</a:t>
            </a:r>
          </a:p>
          <a:p>
            <a:endParaRPr lang="sv-SE" dirty="0"/>
          </a:p>
        </p:txBody>
      </p:sp>
    </p:spTree>
    <p:extLst>
      <p:ext uri="{BB962C8B-B14F-4D97-AF65-F5344CB8AC3E}">
        <p14:creationId xmlns:p14="http://schemas.microsoft.com/office/powerpoint/2010/main" val="14338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De tre juvelerna</a:t>
            </a:r>
            <a:endParaRPr lang="sv-SE" dirty="0"/>
          </a:p>
        </p:txBody>
      </p:sp>
      <p:sp>
        <p:nvSpPr>
          <p:cNvPr id="3" name="Platshållare för innehåll 2"/>
          <p:cNvSpPr>
            <a:spLocks noGrp="1"/>
          </p:cNvSpPr>
          <p:nvPr>
            <p:ph idx="1"/>
          </p:nvPr>
        </p:nvSpPr>
        <p:spPr/>
        <p:txBody>
          <a:bodyPr/>
          <a:lstStyle/>
          <a:p>
            <a:pPr>
              <a:buFont typeface="+mj-lt"/>
              <a:buAutoNum type="arabicPeriod"/>
            </a:pPr>
            <a:r>
              <a:rPr lang="sv-SE" i="1" dirty="0"/>
              <a:t>Jag tar min tillflykt till Buddha</a:t>
            </a:r>
          </a:p>
          <a:p>
            <a:pPr>
              <a:buFont typeface="+mj-lt"/>
              <a:buAutoNum type="arabicPeriod"/>
            </a:pPr>
            <a:r>
              <a:rPr lang="sv-SE" i="1" dirty="0"/>
              <a:t>Jag tar min tillflykt till läran (</a:t>
            </a:r>
            <a:r>
              <a:rPr lang="sv-SE" i="1" dirty="0" err="1"/>
              <a:t>dharma</a:t>
            </a:r>
            <a:r>
              <a:rPr lang="sv-SE" i="1" dirty="0"/>
              <a:t>)</a:t>
            </a:r>
          </a:p>
          <a:p>
            <a:pPr>
              <a:buFont typeface="+mj-lt"/>
              <a:buAutoNum type="arabicPeriod"/>
            </a:pPr>
            <a:r>
              <a:rPr lang="sv-SE" i="1" dirty="0"/>
              <a:t>Jag tar min tillflykt till församlingen (</a:t>
            </a:r>
            <a:r>
              <a:rPr lang="sv-SE" i="1" dirty="0" err="1"/>
              <a:t>sangha</a:t>
            </a:r>
            <a:r>
              <a:rPr lang="sv-SE" i="1" dirty="0"/>
              <a:t>)</a:t>
            </a:r>
          </a:p>
          <a:p>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49018">
            <a:off x="6988777" y="4659270"/>
            <a:ext cx="1316714" cy="1547389"/>
          </a:xfrm>
          <a:prstGeom prst="rect">
            <a:avLst/>
          </a:prstGeom>
        </p:spPr>
      </p:pic>
    </p:spTree>
    <p:extLst>
      <p:ext uri="{BB962C8B-B14F-4D97-AF65-F5344CB8AC3E}">
        <p14:creationId xmlns:p14="http://schemas.microsoft.com/office/powerpoint/2010/main" val="1244670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De fyra ädla sanningarna</a:t>
            </a:r>
            <a:endParaRPr lang="sv-SE" dirty="0"/>
          </a:p>
        </p:txBody>
      </p:sp>
      <p:sp>
        <p:nvSpPr>
          <p:cNvPr id="3" name="Platshållare för innehåll 2"/>
          <p:cNvSpPr>
            <a:spLocks noGrp="1"/>
          </p:cNvSpPr>
          <p:nvPr>
            <p:ph idx="1"/>
          </p:nvPr>
        </p:nvSpPr>
        <p:spPr/>
        <p:txBody>
          <a:bodyPr/>
          <a:lstStyle/>
          <a:p>
            <a:pPr>
              <a:buFont typeface="+mj-lt"/>
              <a:buAutoNum type="arabicPeriod"/>
            </a:pPr>
            <a:r>
              <a:rPr lang="sv-SE" dirty="0" smtClean="0"/>
              <a:t>Allt leder till otillfredsställelse – </a:t>
            </a:r>
            <a:r>
              <a:rPr lang="sv-SE" dirty="0" err="1" smtClean="0"/>
              <a:t>Dukkha</a:t>
            </a:r>
            <a:r>
              <a:rPr lang="sv-SE" dirty="0" smtClean="0"/>
              <a:t>= lidande</a:t>
            </a:r>
          </a:p>
          <a:p>
            <a:pPr>
              <a:buFont typeface="+mj-lt"/>
              <a:buAutoNum type="arabicPeriod"/>
            </a:pPr>
            <a:r>
              <a:rPr lang="sv-SE" dirty="0" smtClean="0"/>
              <a:t>Orsaken till lidandet är begäret</a:t>
            </a:r>
          </a:p>
          <a:p>
            <a:pPr>
              <a:buFont typeface="+mj-lt"/>
              <a:buAutoNum type="arabicPeriod"/>
            </a:pPr>
            <a:r>
              <a:rPr lang="sv-SE" dirty="0" smtClean="0"/>
              <a:t>Släck begäret</a:t>
            </a:r>
          </a:p>
          <a:p>
            <a:pPr>
              <a:buFont typeface="+mj-lt"/>
              <a:buAutoNum type="arabicPeriod"/>
            </a:pPr>
            <a:r>
              <a:rPr lang="sv-SE" dirty="0" smtClean="0"/>
              <a:t>Den åttafaldiga vägen</a:t>
            </a:r>
            <a:endParaRPr lang="sv-SE" dirty="0"/>
          </a:p>
        </p:txBody>
      </p:sp>
    </p:spTree>
    <p:extLst>
      <p:ext uri="{BB962C8B-B14F-4D97-AF65-F5344CB8AC3E}">
        <p14:creationId xmlns:p14="http://schemas.microsoft.com/office/powerpoint/2010/main" val="145811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mmar">
  <a:themeElements>
    <a:clrScheme name="somma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omma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omma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TC101972873[[fn=Sommar]]</Template>
  <TotalTime>609</TotalTime>
  <Words>631</Words>
  <Application>Microsoft Office PowerPoint</Application>
  <PresentationFormat>On-screen Show (4:3)</PresentationFormat>
  <Paragraphs>124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sommar</vt:lpstr>
      <vt:lpstr>PowerPoint Presentation</vt:lpstr>
      <vt:lpstr>Hjulet- symbol för buddhismen</vt:lpstr>
      <vt:lpstr>Buddhister i världen</vt:lpstr>
      <vt:lpstr>Buddhas Liv</vt:lpstr>
      <vt:lpstr>Buddhismen grundar sig på dessa huvudtankar</vt:lpstr>
      <vt:lpstr>PowerPoint Presentation</vt:lpstr>
      <vt:lpstr>Målet inom buddhismen</vt:lpstr>
      <vt:lpstr>De tre juvelerna</vt:lpstr>
      <vt:lpstr>De fyra ädla sanningarna</vt:lpstr>
      <vt:lpstr>Den åttafaldiga vägen</vt:lpstr>
      <vt:lpstr>PowerPoint Presentation</vt:lpstr>
      <vt:lpstr>Skrifter</vt:lpstr>
      <vt:lpstr>Viktigaste skriften</vt:lpstr>
      <vt:lpstr>Grundtankar- ursprung</vt:lpstr>
      <vt:lpstr>Skandas- människans fem beståndsdelar</vt:lpstr>
      <vt:lpstr>Karma</vt:lpstr>
      <vt:lpstr>Fem varelser i samsara- eviga kretsloppet</vt:lpstr>
      <vt:lpstr>Kort sammanfattnig</vt:lpstr>
      <vt:lpstr>Begrepp</vt:lpstr>
      <vt:lpstr>Vi provar att meditera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Sanndi</dc:creator>
  <cp:lastModifiedBy>Oscar Seidler</cp:lastModifiedBy>
  <cp:revision>38</cp:revision>
  <dcterms:created xsi:type="dcterms:W3CDTF">2012-04-25T05:20:06Z</dcterms:created>
  <dcterms:modified xsi:type="dcterms:W3CDTF">2015-01-26T15:46:49Z</dcterms:modified>
</cp:coreProperties>
</file>