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cket7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2531">
            <a:off x="5549163" y="1756449"/>
            <a:ext cx="1097280" cy="556207"/>
          </a:xfrm>
          <a:prstGeom prst="rect">
            <a:avLst/>
          </a:prstGeom>
        </p:spPr>
      </p:pic>
      <p:pic>
        <p:nvPicPr>
          <p:cNvPr id="13" name="Picture 12" descr="ticket8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2257">
            <a:off x="5383242" y="2155148"/>
            <a:ext cx="1097280" cy="556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0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1" name="Picture 10" descr="42-1639349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386" y="304800"/>
            <a:ext cx="3427214" cy="434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cket7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9111">
            <a:off x="6492546" y="1596318"/>
            <a:ext cx="2212848" cy="1121684"/>
          </a:xfrm>
          <a:prstGeom prst="rect">
            <a:avLst/>
          </a:prstGeom>
        </p:spPr>
      </p:pic>
      <p:pic>
        <p:nvPicPr>
          <p:cNvPr id="12" name="Picture 11" descr="ticket8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78374">
            <a:off x="5944691" y="2294396"/>
            <a:ext cx="2212848" cy="11216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1" name="Picture 10" descr="ticket7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9111">
            <a:off x="6035346" y="4568119"/>
            <a:ext cx="2212848" cy="1121684"/>
          </a:xfrm>
          <a:prstGeom prst="rect">
            <a:avLst/>
          </a:prstGeom>
        </p:spPr>
      </p:pic>
      <p:pic>
        <p:nvPicPr>
          <p:cNvPr id="12" name="Picture 11" descr="ticket8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18495">
            <a:off x="5236620" y="5036281"/>
            <a:ext cx="2212848" cy="1121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13CACC0-072C-E04B-832C-98CFF4E564BB}" type="datetimeFigureOut">
              <a:rPr lang="sv-SE" smtClean="0"/>
              <a:t>2014-03-04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A1CB575-C518-8B42-9BBA-B73CA0D02DE2}" type="slidenum">
              <a:rPr lang="sv-SE" smtClean="0"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isum.se/rnp/sls/lag/19760580.htm" TargetMode="External"/><Relationship Id="rId2" Type="http://schemas.openxmlformats.org/officeDocument/2006/relationships/hyperlink" Target="http://www.notisum.se/rnp/sls/lag/19820080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.se/dokument/publikationer/oh/SDS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Lagar och regler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</a:t>
            </a:r>
            <a:r>
              <a:rPr lang="sv-SE" dirty="0" smtClean="0"/>
              <a:t>å arbetsmarknaden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879" y="372341"/>
            <a:ext cx="4230067" cy="3897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Arbetslöshet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363081"/>
            <a:ext cx="7770813" cy="5188999"/>
          </a:xfrm>
        </p:spPr>
        <p:txBody>
          <a:bodyPr>
            <a:noAutofit/>
          </a:bodyPr>
          <a:lstStyle/>
          <a:p>
            <a:r>
              <a:rPr lang="sv-SE" sz="2800" dirty="0" smtClean="0"/>
              <a:t>När man inte har något arbete. Det finns alltid några som är arbetslösa i ett land.  </a:t>
            </a:r>
          </a:p>
          <a:p>
            <a:endParaRPr lang="sv-SE" sz="2800" dirty="0" smtClean="0"/>
          </a:p>
          <a:p>
            <a:r>
              <a:rPr lang="sv-SE" sz="2800" dirty="0" smtClean="0"/>
              <a:t>Kan bero på att ekonomin är dålig – </a:t>
            </a:r>
          </a:p>
          <a:p>
            <a:pPr>
              <a:buNone/>
            </a:pPr>
            <a:r>
              <a:rPr lang="sv-SE" sz="2800" dirty="0" smtClean="0"/>
              <a:t>Företagen har inte arbete för alla eftersom de inte får sälja så mycket. </a:t>
            </a:r>
          </a:p>
          <a:p>
            <a:r>
              <a:rPr lang="sv-SE" sz="2800" dirty="0" smtClean="0"/>
              <a:t>Kan bero på att det faktiskt inte finns jobb till alla som bor på orten eller har den utbildning som krävs för jobben.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gör staten för att minska arbetslösheten?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200" dirty="0" smtClean="0"/>
              <a:t>Ekonomiskt stöd till företagen så att de har råd att anställa personer. </a:t>
            </a:r>
          </a:p>
          <a:p>
            <a:r>
              <a:rPr lang="sv-SE" sz="3200" dirty="0" smtClean="0"/>
              <a:t>Staten kan beställa varor av företag i Sverige så de får tillverka mer och på så sätt behöver anställa fler personer. </a:t>
            </a:r>
          </a:p>
          <a:p>
            <a:r>
              <a:rPr lang="sv-SE" sz="3200" dirty="0" smtClean="0"/>
              <a:t>Stöd för att starta eget företag. </a:t>
            </a:r>
          </a:p>
          <a:p>
            <a:r>
              <a:rPr lang="sv-SE" sz="3200" dirty="0" smtClean="0"/>
              <a:t>A-kassa – ekonomiskt stöd till arbetslösa.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Regler vid sommarjobb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12555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Ungdomar mellan 13 – 15 år får ha ett lätt och riskfritt arbete.</a:t>
            </a:r>
          </a:p>
          <a:p>
            <a:r>
              <a:rPr lang="sv-SE" dirty="0" smtClean="0"/>
              <a:t>Som </a:t>
            </a:r>
            <a:r>
              <a:rPr lang="sv-SE" dirty="0" err="1" smtClean="0"/>
              <a:t>tex</a:t>
            </a:r>
            <a:r>
              <a:rPr lang="sv-SE" dirty="0" smtClean="0"/>
              <a:t> ett enkelt kontorsarbete. Ett lättare arbete i affär som att plocka upp och märka varor  (inte tunga lyft), du får inte arbeta i kassa. Ett lättare restaurangarbete som brickplockning och handräckning. Ett lättare trädgårdsarbete. Ett </a:t>
            </a:r>
            <a:r>
              <a:rPr lang="sv-SE" dirty="0" err="1" smtClean="0"/>
              <a:t>packeterings-</a:t>
            </a:r>
            <a:r>
              <a:rPr lang="sv-SE" dirty="0" smtClean="0"/>
              <a:t> och emballeringsarbete (inte tunga föremål).</a:t>
            </a:r>
          </a:p>
          <a:p>
            <a:r>
              <a:rPr lang="sv-SE" dirty="0" smtClean="0"/>
              <a:t>Du får arbeta högst 7 tim/dag och högst 35 timmar i veckan. Du får inte arbeta mellan klockan 20 och 06.</a:t>
            </a:r>
          </a:p>
          <a:p>
            <a:r>
              <a:rPr lang="sv-SE" dirty="0" smtClean="0"/>
              <a:t>Du får inte arbeta mer under sommaren än att du har 4 veckors sammanhängande ledighet.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Arbetsmarknaden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 smtClean="0"/>
              <a:t>Arbetsgivare </a:t>
            </a:r>
            <a:r>
              <a:rPr lang="sv-SE" sz="2400" dirty="0" smtClean="0"/>
              <a:t>– de som äger arbetsplatsen och anställer personer att jobba där – </a:t>
            </a:r>
          </a:p>
          <a:p>
            <a:r>
              <a:rPr lang="sv-SE" sz="2400" b="1" dirty="0" smtClean="0"/>
              <a:t>Arbetstagare</a:t>
            </a:r>
            <a:r>
              <a:rPr lang="sv-SE" sz="2400" dirty="0" smtClean="0"/>
              <a:t> - De som är anställda på en arbetsplats. </a:t>
            </a:r>
          </a:p>
          <a:p>
            <a:endParaRPr lang="sv-SE" dirty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31078" y="4221001"/>
            <a:ext cx="2215942" cy="706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Arbetsgivare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364912" y="4221001"/>
            <a:ext cx="2215942" cy="706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Arbetstagare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062614" y="5439088"/>
            <a:ext cx="263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Köper arbetskraft med lön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4911357" y="5439088"/>
            <a:ext cx="354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Säljer arbetskraft och får betalt i lön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Arbetsgivare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Privata arbetsplatser </a:t>
            </a:r>
            <a:r>
              <a:rPr lang="sv-SE" sz="2800" dirty="0" smtClean="0"/>
              <a:t>– Företaget ägs av privatpersoner </a:t>
            </a:r>
            <a:r>
              <a:rPr lang="sv-SE" sz="2800" dirty="0" err="1" smtClean="0"/>
              <a:t>tex</a:t>
            </a:r>
            <a:r>
              <a:rPr lang="sv-SE" sz="2800" dirty="0" smtClean="0"/>
              <a:t> Volvo, Sony Ericsson, ICA, Bäckby kiosken, ABB, Kunskapsskolan.</a:t>
            </a:r>
          </a:p>
          <a:p>
            <a:endParaRPr lang="sv-SE" sz="2800" dirty="0" smtClean="0"/>
          </a:p>
          <a:p>
            <a:r>
              <a:rPr lang="sv-SE" sz="2800" b="1" dirty="0" smtClean="0">
                <a:solidFill>
                  <a:srgbClr val="FF0000"/>
                </a:solidFill>
              </a:rPr>
              <a:t>Offentliga arbetsplatser </a:t>
            </a:r>
            <a:r>
              <a:rPr lang="sv-SE" sz="2800" dirty="0" smtClean="0"/>
              <a:t>– Ägs av kommunen, </a:t>
            </a:r>
            <a:r>
              <a:rPr lang="sv-SE" sz="2800" dirty="0"/>
              <a:t>l</a:t>
            </a:r>
            <a:r>
              <a:rPr lang="sv-SE" sz="2800" dirty="0" smtClean="0"/>
              <a:t>andstinget eller staten </a:t>
            </a:r>
            <a:r>
              <a:rPr lang="sv-SE" sz="2800" dirty="0" err="1" smtClean="0"/>
              <a:t>tex</a:t>
            </a:r>
            <a:r>
              <a:rPr lang="sv-SE" sz="2800" dirty="0" smtClean="0"/>
              <a:t>  Bäckbyskolan, äldreboendet i Skrapan, Bäckby norra förskola, Bäckbygården, Västerås sjukhus.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Anställningsformer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830802"/>
          </a:xfrm>
        </p:spPr>
        <p:txBody>
          <a:bodyPr>
            <a:normAutofit fontScale="62500" lnSpcReduction="20000"/>
          </a:bodyPr>
          <a:lstStyle/>
          <a:p>
            <a:r>
              <a:rPr lang="sv-SE" sz="3429" b="1" dirty="0" smtClean="0"/>
              <a:t>Tillsvidareanställning</a:t>
            </a:r>
            <a:r>
              <a:rPr lang="sv-SE" sz="3429" dirty="0" smtClean="0"/>
              <a:t> – En fast anställning som man har tills antingen arbetsgivaren eller arbetstagaren säger upp den. </a:t>
            </a:r>
          </a:p>
          <a:p>
            <a:pPr>
              <a:buNone/>
            </a:pPr>
            <a:endParaRPr lang="sv-SE" sz="3429" dirty="0" smtClean="0"/>
          </a:p>
          <a:p>
            <a:r>
              <a:rPr lang="sv-SE" sz="3429" b="1" dirty="0" smtClean="0"/>
              <a:t>Visstidsanställning</a:t>
            </a:r>
            <a:r>
              <a:rPr lang="sv-SE" sz="3429" dirty="0" smtClean="0"/>
              <a:t> – En anställning en viss tid, </a:t>
            </a:r>
            <a:r>
              <a:rPr lang="sv-SE" sz="3429" dirty="0" err="1" smtClean="0"/>
              <a:t>tex</a:t>
            </a:r>
            <a:r>
              <a:rPr lang="sv-SE" sz="3429" dirty="0" smtClean="0"/>
              <a:t> sommarjobb, anställning mellan 15 juni-15 augusti.</a:t>
            </a:r>
          </a:p>
          <a:p>
            <a:pPr>
              <a:buNone/>
            </a:pPr>
            <a:endParaRPr lang="sv-SE" sz="3429" dirty="0" smtClean="0"/>
          </a:p>
          <a:p>
            <a:r>
              <a:rPr lang="sv-SE" sz="3429" b="1" dirty="0" smtClean="0"/>
              <a:t>Provanställning</a:t>
            </a:r>
            <a:r>
              <a:rPr lang="sv-SE" sz="3429" dirty="0" smtClean="0"/>
              <a:t> – Man är anställd på prov i 6 månader och om arbetsgivare och arbetstagare är nöjda så blir anställningen en tillsvidareanställning.</a:t>
            </a:r>
          </a:p>
          <a:p>
            <a:pPr>
              <a:buNone/>
            </a:pPr>
            <a:endParaRPr lang="sv-SE" sz="3429" dirty="0" smtClean="0"/>
          </a:p>
          <a:p>
            <a:r>
              <a:rPr lang="sv-SE" sz="3429" b="1" dirty="0" smtClean="0"/>
              <a:t>Vikariat</a:t>
            </a:r>
            <a:r>
              <a:rPr lang="sv-SE" sz="3429" dirty="0" smtClean="0"/>
              <a:t> – En anställning som är en viss tid för någon annan som </a:t>
            </a:r>
            <a:r>
              <a:rPr lang="sv-SE" sz="3429" dirty="0" err="1" smtClean="0"/>
              <a:t>tex</a:t>
            </a:r>
            <a:r>
              <a:rPr lang="sv-SE" sz="3429" dirty="0" smtClean="0"/>
              <a:t> är sjuk eller föräldraledig. </a:t>
            </a:r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Arbetsgivaren betalar – 10 000 kr</a:t>
            </a:r>
          </a:p>
          <a:p>
            <a:pPr>
              <a:buNone/>
            </a:pPr>
            <a:r>
              <a:rPr lang="sv-SE" sz="2800" dirty="0" smtClean="0"/>
              <a:t>varav</a:t>
            </a:r>
          </a:p>
          <a:p>
            <a:pPr>
              <a:buNone/>
            </a:pPr>
            <a:r>
              <a:rPr lang="sv-SE" sz="2800" dirty="0" smtClean="0"/>
              <a:t>  - Arbetsgivaravgift – 3 000 kr</a:t>
            </a:r>
          </a:p>
          <a:p>
            <a:pPr>
              <a:buNone/>
            </a:pPr>
            <a:r>
              <a:rPr lang="sv-SE" sz="2800" dirty="0" smtClean="0"/>
              <a:t>- Kommunal skatt – 2 100 kr</a:t>
            </a:r>
          </a:p>
          <a:p>
            <a:pPr>
              <a:buNone/>
            </a:pPr>
            <a:endParaRPr lang="sv-SE" sz="2800" dirty="0" smtClean="0"/>
          </a:p>
          <a:p>
            <a:r>
              <a:rPr lang="sv-SE" sz="2800" dirty="0" smtClean="0"/>
              <a:t>Arbetstagaren får – 4 900 kr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94303"/>
            <a:ext cx="8229600" cy="5715644"/>
          </a:xfrm>
        </p:spPr>
        <p:txBody>
          <a:bodyPr>
            <a:noAutofit/>
          </a:bodyPr>
          <a:lstStyle/>
          <a:p>
            <a:r>
              <a:rPr lang="sv-SE" sz="2800" b="1" dirty="0" smtClean="0"/>
              <a:t>Arbetsgivaravgift</a:t>
            </a:r>
            <a:r>
              <a:rPr lang="sv-SE" sz="2800" dirty="0" smtClean="0"/>
              <a:t> – betalar arbetstagarens pensionsförsäkring, föräldraförsäkring, sjukförsäkring m.m. </a:t>
            </a:r>
          </a:p>
          <a:p>
            <a:endParaRPr lang="sv-SE" sz="2800" dirty="0" smtClean="0"/>
          </a:p>
          <a:p>
            <a:r>
              <a:rPr lang="sv-SE" sz="2800" b="1" dirty="0" smtClean="0"/>
              <a:t>Kommunal skatt </a:t>
            </a:r>
            <a:r>
              <a:rPr lang="sv-SE" sz="2800" dirty="0" smtClean="0"/>
              <a:t>– används för att finansiera skolor och dagis, sjukhus, idrottsanläggningar och det som kommunen har hand om. </a:t>
            </a:r>
          </a:p>
          <a:p>
            <a:endParaRPr lang="sv-SE" sz="2800" dirty="0" smtClean="0"/>
          </a:p>
          <a:p>
            <a:r>
              <a:rPr lang="sv-SE" sz="2800" b="1" dirty="0" smtClean="0"/>
              <a:t>Jämkning</a:t>
            </a:r>
            <a:r>
              <a:rPr lang="sv-SE" sz="2800" dirty="0" smtClean="0"/>
              <a:t> – Om man tjänar mindre än 16 400 kr behöver man inte betala skatt.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Organisationer på arbetsmarknaden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682940"/>
          </a:xfrm>
        </p:spPr>
        <p:txBody>
          <a:bodyPr>
            <a:no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Fackförening</a:t>
            </a:r>
            <a:r>
              <a:rPr lang="sv-SE" sz="2800" dirty="0" smtClean="0"/>
              <a:t> – fackförbund – Hjälper arbetstagare vid konflikter med arbetsgivaren. </a:t>
            </a:r>
            <a:r>
              <a:rPr lang="sv-SE" sz="2800" dirty="0" err="1" smtClean="0"/>
              <a:t>Tex</a:t>
            </a:r>
            <a:r>
              <a:rPr lang="sv-SE" sz="2800" dirty="0"/>
              <a:t> </a:t>
            </a:r>
            <a:r>
              <a:rPr lang="sv-SE" sz="2800" dirty="0" smtClean="0"/>
              <a:t> arbetsmiljö,  anställningsvillkor, arbetstider, medbestämmande på arbetsplatsen. Förhandlar om lön. </a:t>
            </a:r>
          </a:p>
          <a:p>
            <a:endParaRPr lang="sv-SE" sz="2800" dirty="0" smtClean="0"/>
          </a:p>
          <a:p>
            <a:r>
              <a:rPr lang="sv-SE" sz="2800" b="1" dirty="0" smtClean="0">
                <a:solidFill>
                  <a:srgbClr val="FF0000"/>
                </a:solidFill>
              </a:rPr>
              <a:t>Arbetsgivarorganisation</a:t>
            </a:r>
            <a:r>
              <a:rPr lang="sv-SE" sz="2800" dirty="0" smtClean="0"/>
              <a:t> – Arbetsgivarens organisation som förhandlar med facket om </a:t>
            </a:r>
            <a:r>
              <a:rPr lang="sv-SE" sz="2800" dirty="0" err="1" smtClean="0"/>
              <a:t>tex</a:t>
            </a:r>
            <a:r>
              <a:rPr lang="sv-SE" sz="2800" dirty="0" smtClean="0"/>
              <a:t> lön.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Konflikter mellan organisationerna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b="1" dirty="0" smtClean="0"/>
              <a:t>Strejk</a:t>
            </a:r>
            <a:r>
              <a:rPr lang="sv-SE" sz="2800" dirty="0" smtClean="0"/>
              <a:t> – Om facket och arbetsgivarna inte kommer överens kan facket bestämma att deras medlemmar ska vägra arbeta </a:t>
            </a:r>
            <a:r>
              <a:rPr lang="sv-SE" sz="2800" dirty="0" err="1" smtClean="0"/>
              <a:t>dvs</a:t>
            </a:r>
            <a:r>
              <a:rPr lang="sv-SE" sz="2800" dirty="0" smtClean="0"/>
              <a:t> strejka. </a:t>
            </a:r>
          </a:p>
          <a:p>
            <a:endParaRPr lang="sv-SE" sz="2800" dirty="0" smtClean="0"/>
          </a:p>
          <a:p>
            <a:r>
              <a:rPr lang="sv-SE" sz="2800" b="1" dirty="0" smtClean="0"/>
              <a:t>Lockout</a:t>
            </a:r>
            <a:r>
              <a:rPr lang="sv-SE" sz="2800" dirty="0" smtClean="0"/>
              <a:t> – om arbetsgivarorganisationen inte är nöjda kan de bestämma att arbetstagarna inte får arbeta och på så sätt inte få någon lön.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Lagar på arbetsmarknaden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5307106"/>
          </a:xfrm>
        </p:spPr>
        <p:txBody>
          <a:bodyPr>
            <a:noAutofit/>
          </a:bodyPr>
          <a:lstStyle/>
          <a:p>
            <a:r>
              <a:rPr lang="sv-SE" sz="2800" b="1" dirty="0" smtClean="0">
                <a:hlinkClick r:id="rId2"/>
              </a:rPr>
              <a:t>LAS</a:t>
            </a:r>
            <a:r>
              <a:rPr lang="sv-SE" sz="2800" dirty="0" smtClean="0">
                <a:hlinkClick r:id="rId2"/>
              </a:rPr>
              <a:t> </a:t>
            </a:r>
            <a:r>
              <a:rPr lang="sv-SE" sz="2800" dirty="0" smtClean="0"/>
              <a:t>– lagen om anställningsskydd – regler som gäller vid uppsägning. </a:t>
            </a:r>
          </a:p>
          <a:p>
            <a:endParaRPr lang="sv-SE" sz="2800" dirty="0" smtClean="0"/>
          </a:p>
          <a:p>
            <a:r>
              <a:rPr lang="sv-SE" sz="2800" b="1" dirty="0" smtClean="0">
                <a:hlinkClick r:id="rId3"/>
              </a:rPr>
              <a:t>MBL</a:t>
            </a:r>
            <a:r>
              <a:rPr lang="sv-SE" sz="2800" dirty="0" smtClean="0"/>
              <a:t> – regler som gäller att arbetstagarna ska få vara med och bestämma hur det ska vara på arbetsplatsen. </a:t>
            </a:r>
          </a:p>
          <a:p>
            <a:endParaRPr lang="sv-SE" sz="2800" dirty="0" smtClean="0"/>
          </a:p>
          <a:p>
            <a:r>
              <a:rPr lang="sv-SE" sz="2800" b="1" dirty="0" smtClean="0">
                <a:hlinkClick r:id="rId4"/>
              </a:rPr>
              <a:t>AML</a:t>
            </a:r>
            <a:r>
              <a:rPr lang="sv-SE" sz="2800" dirty="0" smtClean="0"/>
              <a:t> – Arbetsmiljölagen – regler som gäller hur miljön ska vara säker på arbetsplatsen. 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rättelse">
  <a:themeElements>
    <a:clrScheme name="Berättelse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Berättelse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Berättels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Berättelse.thmx</Template>
  <TotalTime>106</TotalTime>
  <Words>541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Berättelse</vt:lpstr>
      <vt:lpstr>Lagar och regler </vt:lpstr>
      <vt:lpstr>Arbetsmarknaden</vt:lpstr>
      <vt:lpstr>Arbetsgivare</vt:lpstr>
      <vt:lpstr>Anställningsformer</vt:lpstr>
      <vt:lpstr>LÖN</vt:lpstr>
      <vt:lpstr>PowerPoint Presentation</vt:lpstr>
      <vt:lpstr>Organisationer på arbetsmarknaden</vt:lpstr>
      <vt:lpstr>Konflikter mellan organisationerna</vt:lpstr>
      <vt:lpstr>Lagar på arbetsmarknaden</vt:lpstr>
      <vt:lpstr>Arbetslöshet</vt:lpstr>
      <vt:lpstr>Vad gör staten för att minska arbetslösheten?</vt:lpstr>
      <vt:lpstr>Regler vid sommarjobb</vt:lpstr>
    </vt:vector>
  </TitlesOfParts>
  <Company>Västerås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Lagar och regler</dc:title>
  <dc:creator>Anna-Maria Furustig</dc:creator>
  <cp:lastModifiedBy>Oscar Seidler</cp:lastModifiedBy>
  <cp:revision>12</cp:revision>
  <dcterms:created xsi:type="dcterms:W3CDTF">2010-12-05T10:21:46Z</dcterms:created>
  <dcterms:modified xsi:type="dcterms:W3CDTF">2014-03-04T14:13:25Z</dcterms:modified>
</cp:coreProperties>
</file>